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notesMasterIdLst>
    <p:notesMasterId r:id="rId36"/>
  </p:notesMasterIdLst>
  <p:sldIdLst>
    <p:sldId id="256" r:id="rId3"/>
    <p:sldId id="285" r:id="rId4"/>
    <p:sldId id="318" r:id="rId5"/>
    <p:sldId id="311" r:id="rId6"/>
    <p:sldId id="305" r:id="rId7"/>
    <p:sldId id="287" r:id="rId8"/>
    <p:sldId id="337" r:id="rId9"/>
    <p:sldId id="335" r:id="rId10"/>
    <p:sldId id="333" r:id="rId11"/>
    <p:sldId id="312" r:id="rId12"/>
    <p:sldId id="338" r:id="rId13"/>
    <p:sldId id="315" r:id="rId14"/>
    <p:sldId id="328" r:id="rId15"/>
    <p:sldId id="324" r:id="rId16"/>
    <p:sldId id="336" r:id="rId17"/>
    <p:sldId id="325" r:id="rId18"/>
    <p:sldId id="326" r:id="rId19"/>
    <p:sldId id="323" r:id="rId20"/>
    <p:sldId id="313" r:id="rId21"/>
    <p:sldId id="327" r:id="rId22"/>
    <p:sldId id="314" r:id="rId23"/>
    <p:sldId id="319" r:id="rId24"/>
    <p:sldId id="320" r:id="rId25"/>
    <p:sldId id="322" r:id="rId26"/>
    <p:sldId id="329" r:id="rId27"/>
    <p:sldId id="330" r:id="rId28"/>
    <p:sldId id="331" r:id="rId29"/>
    <p:sldId id="332" r:id="rId30"/>
    <p:sldId id="258" r:id="rId31"/>
    <p:sldId id="276" r:id="rId32"/>
    <p:sldId id="280" r:id="rId33"/>
    <p:sldId id="278" r:id="rId34"/>
    <p:sldId id="277" r:id="rId3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009900"/>
    <a:srgbClr val="33CCFF"/>
    <a:srgbClr val="FF99FF"/>
    <a:srgbClr val="000066"/>
    <a:srgbClr val="66FF33"/>
    <a:srgbClr val="008000"/>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80462" autoAdjust="0"/>
  </p:normalViewPr>
  <p:slideViewPr>
    <p:cSldViewPr snapToGrid="0" snapToObjects="1">
      <p:cViewPr varScale="1">
        <p:scale>
          <a:sx n="70" d="100"/>
          <a:sy n="70" d="100"/>
        </p:scale>
        <p:origin x="1896" y="7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6605316-E5CA-47E3-AE89-67EB4782B9E3}" type="datetimeFigureOut">
              <a:rPr lang="en-GB" smtClean="0"/>
              <a:t>27/10/2016</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DF130CD-B80A-4072-9FD7-D3DD0C1FE040}" type="slidenum">
              <a:rPr lang="en-GB" smtClean="0"/>
              <a:t>‹#›</a:t>
            </a:fld>
            <a:endParaRPr lang="en-GB"/>
          </a:p>
        </p:txBody>
      </p:sp>
    </p:spTree>
    <p:extLst>
      <p:ext uri="{BB962C8B-B14F-4D97-AF65-F5344CB8AC3E}">
        <p14:creationId xmlns:p14="http://schemas.microsoft.com/office/powerpoint/2010/main" val="3382047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For</a:t>
            </a:r>
            <a:r>
              <a:rPr lang="en-ZA" baseline="0" dirty="0" smtClean="0"/>
              <a:t> small countries a single severe event can have serious impact on socioeconomic conditions and even it can shatter the course of development</a:t>
            </a:r>
            <a:endParaRPr lang="en-ZA" dirty="0"/>
          </a:p>
        </p:txBody>
      </p:sp>
      <p:sp>
        <p:nvSpPr>
          <p:cNvPr id="4" name="Slide Number Placeholder 3"/>
          <p:cNvSpPr>
            <a:spLocks noGrp="1"/>
          </p:cNvSpPr>
          <p:nvPr>
            <p:ph type="sldNum" sz="quarter" idx="10"/>
          </p:nvPr>
        </p:nvSpPr>
        <p:spPr/>
        <p:txBody>
          <a:bodyPr/>
          <a:lstStyle/>
          <a:p>
            <a:fld id="{ADF130CD-B80A-4072-9FD7-D3DD0C1FE040}" type="slidenum">
              <a:rPr lang="en-GB" smtClean="0"/>
              <a:t>3</a:t>
            </a:fld>
            <a:endParaRPr lang="en-GB"/>
          </a:p>
        </p:txBody>
      </p:sp>
    </p:spTree>
    <p:extLst>
      <p:ext uri="{BB962C8B-B14F-4D97-AF65-F5344CB8AC3E}">
        <p14:creationId xmlns:p14="http://schemas.microsoft.com/office/powerpoint/2010/main" val="2433984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err="1" smtClean="0"/>
              <a:t>Weather</a:t>
            </a:r>
            <a:r>
              <a:rPr lang="fr-CH" dirty="0" smtClean="0"/>
              <a:t> vs </a:t>
            </a:r>
            <a:r>
              <a:rPr lang="fr-CH" dirty="0" err="1" smtClean="0"/>
              <a:t>Climate</a:t>
            </a:r>
            <a:r>
              <a:rPr lang="fr-CH" dirty="0" smtClean="0"/>
              <a:t> range.  </a:t>
            </a:r>
            <a:r>
              <a:rPr lang="fr-CH" dirty="0" err="1" smtClean="0"/>
              <a:t>Weather</a:t>
            </a:r>
            <a:r>
              <a:rPr lang="fr-CH" dirty="0" smtClean="0"/>
              <a:t> </a:t>
            </a:r>
            <a:r>
              <a:rPr lang="fr-CH" dirty="0" err="1" smtClean="0"/>
              <a:t>from</a:t>
            </a:r>
            <a:r>
              <a:rPr lang="fr-CH" dirty="0" smtClean="0"/>
              <a:t> time </a:t>
            </a:r>
            <a:r>
              <a:rPr lang="fr-CH" dirty="0" err="1" smtClean="0"/>
              <a:t>recent</a:t>
            </a:r>
            <a:r>
              <a:rPr lang="fr-CH" dirty="0" smtClean="0"/>
              <a:t> to a </a:t>
            </a:r>
            <a:r>
              <a:rPr lang="fr-CH" dirty="0" err="1" smtClean="0"/>
              <a:t>little</a:t>
            </a:r>
            <a:r>
              <a:rPr lang="fr-CH" dirty="0" smtClean="0"/>
              <a:t> over</a:t>
            </a:r>
            <a:r>
              <a:rPr lang="fr-CH" baseline="0" dirty="0" smtClean="0"/>
              <a:t> a 1</a:t>
            </a:r>
            <a:r>
              <a:rPr lang="fr-CH" dirty="0" smtClean="0"/>
              <a:t> </a:t>
            </a:r>
            <a:r>
              <a:rPr lang="fr-CH" dirty="0" err="1" smtClean="0"/>
              <a:t>month</a:t>
            </a:r>
            <a:r>
              <a:rPr lang="fr-CH" dirty="0" smtClean="0"/>
              <a:t>. </a:t>
            </a:r>
            <a:r>
              <a:rPr lang="fr-CH" dirty="0" err="1" smtClean="0"/>
              <a:t>Climate</a:t>
            </a:r>
            <a:r>
              <a:rPr lang="fr-CH" dirty="0" smtClean="0"/>
              <a:t> </a:t>
            </a:r>
            <a:r>
              <a:rPr lang="fr-CH" dirty="0" err="1" smtClean="0"/>
              <a:t>starts</a:t>
            </a:r>
            <a:r>
              <a:rPr lang="fr-CH" dirty="0" smtClean="0"/>
              <a:t> </a:t>
            </a:r>
            <a:r>
              <a:rPr lang="fr-CH" dirty="0" err="1" smtClean="0"/>
              <a:t>with</a:t>
            </a:r>
            <a:r>
              <a:rPr lang="fr-CH" dirty="0" smtClean="0"/>
              <a:t> </a:t>
            </a:r>
            <a:r>
              <a:rPr lang="fr-CH" dirty="0" err="1" smtClean="0"/>
              <a:t>sub-seasonal</a:t>
            </a:r>
            <a:r>
              <a:rPr lang="fr-CH" baseline="0" dirty="0" smtClean="0"/>
              <a:t> to </a:t>
            </a:r>
            <a:r>
              <a:rPr lang="fr-CH" baseline="0" dirty="0" err="1" smtClean="0"/>
              <a:t>seasonal</a:t>
            </a:r>
            <a:r>
              <a:rPr lang="fr-CH" baseline="0" dirty="0" smtClean="0"/>
              <a:t>.  </a:t>
            </a:r>
            <a:r>
              <a:rPr lang="fr-CH" baseline="0" dirty="0" err="1" smtClean="0"/>
              <a:t>Hydrometeorological</a:t>
            </a:r>
            <a:r>
              <a:rPr lang="fr-CH" baseline="0" dirty="0" smtClean="0"/>
              <a:t> conditions are the </a:t>
            </a:r>
            <a:r>
              <a:rPr lang="fr-CH" baseline="0" dirty="0" err="1" smtClean="0"/>
              <a:t>result</a:t>
            </a:r>
            <a:r>
              <a:rPr lang="fr-CH" baseline="0" dirty="0" smtClean="0"/>
              <a:t> of </a:t>
            </a:r>
            <a:r>
              <a:rPr lang="fr-CH" baseline="0" dirty="0" err="1" smtClean="0"/>
              <a:t>weather</a:t>
            </a:r>
            <a:r>
              <a:rPr lang="fr-CH" baseline="0" dirty="0" smtClean="0"/>
              <a:t> conditions. Most of the </a:t>
            </a:r>
            <a:r>
              <a:rPr lang="fr-CH" baseline="0" dirty="0" err="1" smtClean="0"/>
              <a:t>hydrometeorological</a:t>
            </a:r>
            <a:r>
              <a:rPr lang="fr-CH" baseline="0" dirty="0" smtClean="0"/>
              <a:t> </a:t>
            </a:r>
            <a:r>
              <a:rPr lang="fr-CH" baseline="0" dirty="0" err="1" smtClean="0"/>
              <a:t>hazards</a:t>
            </a:r>
            <a:r>
              <a:rPr lang="fr-CH" baseline="0" dirty="0" smtClean="0"/>
              <a:t> </a:t>
            </a:r>
            <a:r>
              <a:rPr lang="fr-CH" baseline="0" dirty="0" err="1" smtClean="0"/>
              <a:t>occur</a:t>
            </a:r>
            <a:r>
              <a:rPr lang="fr-CH" baseline="0" dirty="0" smtClean="0"/>
              <a:t> </a:t>
            </a:r>
            <a:r>
              <a:rPr lang="fr-CH" baseline="0" dirty="0" err="1" smtClean="0"/>
              <a:t>within</a:t>
            </a:r>
            <a:r>
              <a:rPr lang="fr-CH" baseline="0" dirty="0" smtClean="0"/>
              <a:t> time frame of minutes to a few </a:t>
            </a:r>
            <a:r>
              <a:rPr lang="fr-CH" baseline="0" dirty="0" err="1" smtClean="0"/>
              <a:t>week</a:t>
            </a:r>
            <a:r>
              <a:rPr lang="fr-CH" baseline="0" dirty="0" smtClean="0"/>
              <a:t>. </a:t>
            </a:r>
            <a:endParaRPr lang="en-US" dirty="0"/>
          </a:p>
        </p:txBody>
      </p:sp>
      <p:sp>
        <p:nvSpPr>
          <p:cNvPr id="4" name="Slide Number Placeholder 3"/>
          <p:cNvSpPr>
            <a:spLocks noGrp="1"/>
          </p:cNvSpPr>
          <p:nvPr>
            <p:ph type="sldNum" sz="quarter" idx="10"/>
          </p:nvPr>
        </p:nvSpPr>
        <p:spPr/>
        <p:txBody>
          <a:bodyPr/>
          <a:lstStyle/>
          <a:p>
            <a:fld id="{ADF130CD-B80A-4072-9FD7-D3DD0C1FE040}" type="slidenum">
              <a:rPr lang="en-GB" smtClean="0"/>
              <a:t>4</a:t>
            </a:fld>
            <a:endParaRPr lang="en-GB"/>
          </a:p>
        </p:txBody>
      </p:sp>
    </p:spTree>
    <p:extLst>
      <p:ext uri="{BB962C8B-B14F-4D97-AF65-F5344CB8AC3E}">
        <p14:creationId xmlns:p14="http://schemas.microsoft.com/office/powerpoint/2010/main" val="3788363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Climate change/ </a:t>
            </a:r>
            <a:r>
              <a:rPr lang="en-US" noProof="0" dirty="0" err="1" smtClean="0"/>
              <a:t>variabilty</a:t>
            </a:r>
            <a:r>
              <a:rPr lang="en-US" noProof="0" dirty="0" smtClean="0"/>
              <a:t> vs weather event. The effect of accumulation of individual weather events,  is influenced</a:t>
            </a:r>
            <a:r>
              <a:rPr lang="en-US" baseline="0" noProof="0" dirty="0" smtClean="0"/>
              <a:t> by the large scale circulations like El Nino, La Nina, SST,  and it has implications for climate </a:t>
            </a:r>
            <a:r>
              <a:rPr lang="en-US" baseline="0" noProof="0" dirty="0" err="1" smtClean="0"/>
              <a:t>variabilty</a:t>
            </a:r>
            <a:r>
              <a:rPr lang="en-US" baseline="0" noProof="0" dirty="0" smtClean="0"/>
              <a:t> resulting in wetter or drier climate conditions.</a:t>
            </a:r>
            <a:endParaRPr lang="en-US" noProof="0" dirty="0"/>
          </a:p>
        </p:txBody>
      </p:sp>
      <p:sp>
        <p:nvSpPr>
          <p:cNvPr id="4" name="Slide Number Placeholder 3"/>
          <p:cNvSpPr>
            <a:spLocks noGrp="1"/>
          </p:cNvSpPr>
          <p:nvPr>
            <p:ph type="sldNum" sz="quarter" idx="10"/>
          </p:nvPr>
        </p:nvSpPr>
        <p:spPr/>
        <p:txBody>
          <a:bodyPr/>
          <a:lstStyle/>
          <a:p>
            <a:fld id="{ADF130CD-B80A-4072-9FD7-D3DD0C1FE040}" type="slidenum">
              <a:rPr lang="en-GB" smtClean="0"/>
              <a:t>5</a:t>
            </a:fld>
            <a:endParaRPr lang="en-GB"/>
          </a:p>
        </p:txBody>
      </p:sp>
    </p:spTree>
    <p:extLst>
      <p:ext uri="{BB962C8B-B14F-4D97-AF65-F5344CB8AC3E}">
        <p14:creationId xmlns:p14="http://schemas.microsoft.com/office/powerpoint/2010/main" val="4202813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noProof="0" dirty="0" smtClean="0"/>
              <a:t>Some of the major application areas has been recognized in WMO strategic plan such as DRR and  Aviation, while others such as Agriculture,  Health and Energy has been identified as priorities of GFCS. In addition, there is increasing demand of services for Transportation, Environment, Urban application, Tourism which are weather and climate dependent for building resilience and sustainable development.  Based on WMO and its Members progress and achievements in applications and services delivery, how can we assist our Members including NMHSs and partners to develop and implement integrated and holistic approaches on effective applications and efficient services delivery?</a:t>
            </a:r>
            <a:endParaRPr lang="en-US" noProof="0" dirty="0"/>
          </a:p>
        </p:txBody>
      </p:sp>
      <p:sp>
        <p:nvSpPr>
          <p:cNvPr id="4" name="Slide Number Placeholder 3"/>
          <p:cNvSpPr>
            <a:spLocks noGrp="1"/>
          </p:cNvSpPr>
          <p:nvPr>
            <p:ph type="sldNum" sz="quarter" idx="10"/>
          </p:nvPr>
        </p:nvSpPr>
        <p:spPr/>
        <p:txBody>
          <a:bodyPr/>
          <a:lstStyle/>
          <a:p>
            <a:fld id="{ADF130CD-B80A-4072-9FD7-D3DD0C1FE040}" type="slidenum">
              <a:rPr lang="en-GB" smtClean="0"/>
              <a:t>6</a:t>
            </a:fld>
            <a:endParaRPr lang="en-GB"/>
          </a:p>
        </p:txBody>
      </p:sp>
    </p:spTree>
    <p:extLst>
      <p:ext uri="{BB962C8B-B14F-4D97-AF65-F5344CB8AC3E}">
        <p14:creationId xmlns:p14="http://schemas.microsoft.com/office/powerpoint/2010/main" val="87578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GDPFS is the world-wide network of operational centres operated by WMO Members.  It is organized as a three-level system</a:t>
            </a:r>
            <a:r>
              <a:rPr lang="en-ZA" baseline="0" dirty="0" smtClean="0"/>
              <a:t> to carry out functions at global, regional and national levels. There are three World Meteorological Centres, two in in Northern Hemisphere (in USA and Russian Federation), and 1 in Southern Hemisphere (Australia). There is a network of Regional Centres including RSMCs and RCCs</a:t>
            </a:r>
            <a:endParaRPr lang="en-US" dirty="0"/>
          </a:p>
        </p:txBody>
      </p:sp>
      <p:sp>
        <p:nvSpPr>
          <p:cNvPr id="4" name="Slide Number Placeholder 3"/>
          <p:cNvSpPr>
            <a:spLocks noGrp="1"/>
          </p:cNvSpPr>
          <p:nvPr>
            <p:ph type="sldNum" sz="quarter" idx="10"/>
          </p:nvPr>
        </p:nvSpPr>
        <p:spPr/>
        <p:txBody>
          <a:bodyPr/>
          <a:lstStyle/>
          <a:p>
            <a:fld id="{ADF130CD-B80A-4072-9FD7-D3DD0C1FE040}" type="slidenum">
              <a:rPr lang="en-GB" smtClean="0"/>
              <a:t>8</a:t>
            </a:fld>
            <a:endParaRPr lang="en-GB"/>
          </a:p>
        </p:txBody>
      </p:sp>
    </p:spTree>
    <p:extLst>
      <p:ext uri="{BB962C8B-B14F-4D97-AF65-F5344CB8AC3E}">
        <p14:creationId xmlns:p14="http://schemas.microsoft.com/office/powerpoint/2010/main" val="2791371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130CD-B80A-4072-9FD7-D3DD0C1FE040}" type="slidenum">
              <a:rPr lang="en-GB" smtClean="0"/>
              <a:t>12</a:t>
            </a:fld>
            <a:endParaRPr lang="en-GB"/>
          </a:p>
        </p:txBody>
      </p:sp>
    </p:spTree>
    <p:extLst>
      <p:ext uri="{BB962C8B-B14F-4D97-AF65-F5344CB8AC3E}">
        <p14:creationId xmlns:p14="http://schemas.microsoft.com/office/powerpoint/2010/main" val="3197691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130CD-B80A-4072-9FD7-D3DD0C1FE040}" type="slidenum">
              <a:rPr lang="en-GB" smtClean="0"/>
              <a:t>16</a:t>
            </a:fld>
            <a:endParaRPr lang="en-GB"/>
          </a:p>
        </p:txBody>
      </p:sp>
    </p:spTree>
    <p:extLst>
      <p:ext uri="{BB962C8B-B14F-4D97-AF65-F5344CB8AC3E}">
        <p14:creationId xmlns:p14="http://schemas.microsoft.com/office/powerpoint/2010/main" val="3614057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130CD-B80A-4072-9FD7-D3DD0C1FE040}" type="slidenum">
              <a:rPr lang="en-GB" smtClean="0"/>
              <a:t>21</a:t>
            </a:fld>
            <a:endParaRPr lang="en-GB"/>
          </a:p>
        </p:txBody>
      </p:sp>
    </p:spTree>
    <p:extLst>
      <p:ext uri="{BB962C8B-B14F-4D97-AF65-F5344CB8AC3E}">
        <p14:creationId xmlns:p14="http://schemas.microsoft.com/office/powerpoint/2010/main" val="4179834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130CD-B80A-4072-9FD7-D3DD0C1FE040}" type="slidenum">
              <a:rPr lang="en-GB" smtClean="0"/>
              <a:t>28</a:t>
            </a:fld>
            <a:endParaRPr lang="en-GB"/>
          </a:p>
        </p:txBody>
      </p:sp>
    </p:spTree>
    <p:extLst>
      <p:ext uri="{BB962C8B-B14F-4D97-AF65-F5344CB8AC3E}">
        <p14:creationId xmlns:p14="http://schemas.microsoft.com/office/powerpoint/2010/main" val="564832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52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2831521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412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150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164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341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532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909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010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59809220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wmo.int/pages/prog/www/DPFS/Manual/GDPFS-Manual.html"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wmo.int/pages/prog/www/DPFS/Manual/Table-of-content_Manual-gdpfs.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m_JSfsKTKAhXK6xoKHfeZBWoQjRwIBw&amp;url=http://www.dailymail.co.uk/news/article-3348001/Storm-Desmond-wreaks-flood-havoc-Cumbria-Scotland-1-000-homeless-60-000-properties-without-power-50-severe-flood-warnings-force.html&amp;bvm=bv.111396085,d.d2s&amp;psig=AFQjCNGx5v41olSjdQ066iDiwpQXTBn6Iw&amp;ust=1452691634023442"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1" y="0"/>
            <a:ext cx="9216000" cy="6912000"/>
          </a:xfrm>
          <a:prstGeom prst="rect">
            <a:avLst/>
          </a:prstGeom>
        </p:spPr>
      </p:pic>
      <p:sp>
        <p:nvSpPr>
          <p:cNvPr id="5" name="Title 1"/>
          <p:cNvSpPr txBox="1">
            <a:spLocks/>
          </p:cNvSpPr>
          <p:nvPr/>
        </p:nvSpPr>
        <p:spPr>
          <a:xfrm>
            <a:off x="758758" y="1715837"/>
            <a:ext cx="8229600" cy="1840813"/>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0090"/>
                </a:solidFill>
              </a:rPr>
              <a:t>WMO’s </a:t>
            </a:r>
          </a:p>
          <a:p>
            <a:r>
              <a:rPr lang="en-US" sz="3200" b="1" dirty="0" smtClean="0">
                <a:solidFill>
                  <a:srgbClr val="000090"/>
                </a:solidFill>
              </a:rPr>
              <a:t>Severe Weather Forecasting Demonstration Project (SWFDP): </a:t>
            </a:r>
          </a:p>
          <a:p>
            <a:r>
              <a:rPr lang="en-US" sz="3200" b="1" dirty="0" smtClean="0">
                <a:solidFill>
                  <a:srgbClr val="000090"/>
                </a:solidFill>
              </a:rPr>
              <a:t>Contributing to building resilience and improving </a:t>
            </a:r>
            <a:r>
              <a:rPr lang="en-US" sz="3200" b="1" dirty="0">
                <a:solidFill>
                  <a:srgbClr val="000090"/>
                </a:solidFill>
              </a:rPr>
              <a:t>DRR </a:t>
            </a:r>
          </a:p>
        </p:txBody>
      </p:sp>
      <p:sp>
        <p:nvSpPr>
          <p:cNvPr id="4" name="Title 1"/>
          <p:cNvSpPr txBox="1">
            <a:spLocks/>
          </p:cNvSpPr>
          <p:nvPr/>
        </p:nvSpPr>
        <p:spPr>
          <a:xfrm>
            <a:off x="77820" y="158734"/>
            <a:ext cx="9066179" cy="36965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200" b="1" dirty="0" smtClean="0"/>
              <a:t>Southern Africa Regional Training Workshop on SARFFGS, Severe Weather Forecasting (GDPFS) and Warning Services Delivery (PWS) </a:t>
            </a:r>
          </a:p>
          <a:p>
            <a:r>
              <a:rPr lang="en-US" sz="1200" b="1" dirty="0" smtClean="0"/>
              <a:t>Pretoria, South Africa, 24 October-4 November 2016</a:t>
            </a:r>
            <a:endParaRPr lang="en-US" sz="1200" b="1" dirty="0"/>
          </a:p>
        </p:txBody>
      </p:sp>
      <p:sp>
        <p:nvSpPr>
          <p:cNvPr id="3" name="Rectangle 2"/>
          <p:cNvSpPr/>
          <p:nvPr/>
        </p:nvSpPr>
        <p:spPr>
          <a:xfrm>
            <a:off x="2587556" y="4501965"/>
            <a:ext cx="5003413" cy="630429"/>
          </a:xfrm>
          <a:prstGeom prst="rect">
            <a:avLst/>
          </a:prstGeom>
        </p:spPr>
        <p:txBody>
          <a:bodyPr wrap="square">
            <a:spAutoFit/>
          </a:bodyPr>
          <a:lstStyle/>
          <a:p>
            <a:pPr algn="ctr">
              <a:lnSpc>
                <a:spcPct val="115000"/>
              </a:lnSpc>
            </a:pPr>
            <a:r>
              <a:rPr lang="en-GB" sz="1600" i="1" dirty="0" smtClean="0">
                <a:latin typeface="Verdana"/>
                <a:ea typeface="SimSun"/>
                <a:cs typeface="Arial"/>
              </a:rPr>
              <a:t>Ata HUSSAIN</a:t>
            </a:r>
          </a:p>
          <a:p>
            <a:pPr algn="ctr">
              <a:lnSpc>
                <a:spcPct val="115000"/>
              </a:lnSpc>
            </a:pPr>
            <a:r>
              <a:rPr lang="en-GB" sz="1600" i="1" dirty="0" smtClean="0">
                <a:latin typeface="Verdana"/>
                <a:ea typeface="SimSun"/>
                <a:cs typeface="Arial"/>
              </a:rPr>
              <a:t>DPFS Division, WMO Secretariat</a:t>
            </a:r>
          </a:p>
        </p:txBody>
      </p:sp>
    </p:spTree>
    <p:extLst>
      <p:ext uri="{BB962C8B-B14F-4D97-AF65-F5344CB8AC3E}">
        <p14:creationId xmlns:p14="http://schemas.microsoft.com/office/powerpoint/2010/main" val="2389260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p:cNvPicPr>
          <p:nvPr/>
        </p:nvPicPr>
        <p:blipFill>
          <a:blip r:embed="rId2"/>
          <a:srcRect/>
          <a:stretch>
            <a:fillRect/>
          </a:stretch>
        </p:blipFill>
        <p:spPr bwMode="auto">
          <a:xfrm>
            <a:off x="474663" y="864286"/>
            <a:ext cx="8280400" cy="5256212"/>
          </a:xfrm>
          <a:prstGeom prst="rect">
            <a:avLst/>
          </a:prstGeom>
          <a:noFill/>
          <a:ln w="9525">
            <a:noFill/>
            <a:miter lim="800000"/>
            <a:headEnd/>
            <a:tailEnd/>
          </a:ln>
        </p:spPr>
      </p:pic>
      <p:sp>
        <p:nvSpPr>
          <p:cNvPr id="5" name="Title 1"/>
          <p:cNvSpPr>
            <a:spLocks/>
          </p:cNvSpPr>
          <p:nvPr/>
        </p:nvSpPr>
        <p:spPr bwMode="auto">
          <a:xfrm>
            <a:off x="250825" y="7484"/>
            <a:ext cx="8713788" cy="792163"/>
          </a:xfrm>
          <a:prstGeom prst="rect">
            <a:avLst/>
          </a:prstGeom>
          <a:noFill/>
          <a:ln w="9525">
            <a:noFill/>
            <a:miter lim="800000"/>
            <a:headEnd/>
            <a:tailEnd/>
          </a:ln>
        </p:spPr>
        <p:txBody>
          <a:bodyPr anchor="ctr"/>
          <a:lstStyle/>
          <a:p>
            <a:pPr algn="ctr" defTabSz="914400" fontAlgn="base">
              <a:spcBef>
                <a:spcPct val="0"/>
              </a:spcBef>
              <a:spcAft>
                <a:spcPct val="0"/>
              </a:spcAft>
            </a:pPr>
            <a:r>
              <a:rPr lang="en-US" altLang="en-US" sz="2600" b="1" dirty="0" smtClean="0">
                <a:solidFill>
                  <a:srgbClr val="000066"/>
                </a:solidFill>
                <a:latin typeface="Arial" charset="0"/>
                <a:cs typeface="Arial" charset="0"/>
              </a:rPr>
              <a:t>GDPFS at </a:t>
            </a:r>
            <a:r>
              <a:rPr lang="en-US" altLang="en-US" sz="2600" b="1" dirty="0">
                <a:solidFill>
                  <a:srgbClr val="000066"/>
                </a:solidFill>
                <a:latin typeface="Arial" charset="0"/>
                <a:cs typeface="Arial" charset="0"/>
              </a:rPr>
              <a:t>the heart </a:t>
            </a:r>
            <a:r>
              <a:rPr lang="en-US" altLang="en-US" sz="2600" b="1" dirty="0" smtClean="0">
                <a:solidFill>
                  <a:srgbClr val="000066"/>
                </a:solidFill>
                <a:latin typeface="Arial" charset="0"/>
                <a:cs typeface="Arial" charset="0"/>
              </a:rPr>
              <a:t>of </a:t>
            </a:r>
            <a:r>
              <a:rPr lang="en-US" altLang="en-US" sz="2600" b="1" dirty="0">
                <a:solidFill>
                  <a:srgbClr val="000066"/>
                </a:solidFill>
                <a:latin typeface="Arial" charset="0"/>
                <a:cs typeface="Arial" charset="0"/>
              </a:rPr>
              <a:t>the WMO operational system</a:t>
            </a:r>
          </a:p>
        </p:txBody>
      </p:sp>
      <p:sp>
        <p:nvSpPr>
          <p:cNvPr id="6" name="Footer Placeholder 3"/>
          <p:cNvSpPr txBox="1">
            <a:spLocks noGrp="1"/>
          </p:cNvSpPr>
          <p:nvPr/>
        </p:nvSpPr>
        <p:spPr bwMode="auto">
          <a:xfrm>
            <a:off x="6328229" y="6361567"/>
            <a:ext cx="2815771" cy="312737"/>
          </a:xfrm>
          <a:prstGeom prst="rect">
            <a:avLst/>
          </a:prstGeom>
          <a:noFill/>
          <a:ln w="9525">
            <a:noFill/>
            <a:miter lim="800000"/>
            <a:headEnd/>
            <a:tailEnd/>
          </a:ln>
        </p:spPr>
        <p:txBody>
          <a:bodyPr/>
          <a:lstStyle/>
          <a:p>
            <a:pPr defTabSz="914400" eaLnBrk="0" fontAlgn="base" hangingPunct="0">
              <a:spcBef>
                <a:spcPct val="0"/>
              </a:spcBef>
              <a:spcAft>
                <a:spcPct val="0"/>
              </a:spcAft>
            </a:pPr>
            <a:r>
              <a:rPr lang="fr-CH" altLang="en-US" sz="1200" dirty="0" smtClean="0">
                <a:solidFill>
                  <a:srgbClr val="000000"/>
                </a:solidFill>
                <a:latin typeface="Times" pitchFamily="18" charset="0"/>
                <a:cs typeface="Arial" charset="0"/>
              </a:rPr>
              <a:t>Source:  </a:t>
            </a:r>
            <a:r>
              <a:rPr lang="fr-CH" altLang="en-US" sz="1200" dirty="0">
                <a:solidFill>
                  <a:srgbClr val="000000"/>
                </a:solidFill>
                <a:latin typeface="Times" pitchFamily="18" charset="0"/>
                <a:cs typeface="Arial" charset="0"/>
              </a:rPr>
              <a:t>WMO 2016-2019  Strategic Plan</a:t>
            </a:r>
            <a:endParaRPr lang="en-US" altLang="en-US" sz="1200" dirty="0">
              <a:solidFill>
                <a:srgbClr val="000000"/>
              </a:solidFill>
              <a:latin typeface="Times" pitchFamily="18" charset="0"/>
              <a:cs typeface="Arial" charset="0"/>
            </a:endParaRPr>
          </a:p>
        </p:txBody>
      </p:sp>
    </p:spTree>
    <p:extLst>
      <p:ext uri="{BB962C8B-B14F-4D97-AF65-F5344CB8AC3E}">
        <p14:creationId xmlns:p14="http://schemas.microsoft.com/office/powerpoint/2010/main" val="2395139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 y="0"/>
            <a:ext cx="9144000" cy="1195388"/>
          </a:xfrm>
          <a:prstGeom prst="rect">
            <a:avLst/>
          </a:prstGeom>
          <a:noFill/>
          <a:ln w="9525">
            <a:noFill/>
            <a:miter lim="800000"/>
            <a:headEnd/>
            <a:tailEnd/>
          </a:ln>
        </p:spPr>
        <p:txBody>
          <a:bodyPr vert="horz" lIns="91440" tIns="45720" rIns="91440" bIns="45720" rtlCol="0" anchor="ctr">
            <a:normAutofit/>
          </a:bodyPr>
          <a:lstStyle>
            <a:defPPr>
              <a:defRPr lang="en-US"/>
            </a:defPPr>
            <a:lvl1pPr algn="ctr" defTabSz="914400" fontAlgn="base">
              <a:spcBef>
                <a:spcPct val="0"/>
              </a:spcBef>
              <a:spcAft>
                <a:spcPct val="0"/>
              </a:spcAft>
              <a:buNone/>
              <a:defRPr sz="2600" b="1">
                <a:solidFill>
                  <a:srgbClr val="000066"/>
                </a:solidFill>
                <a:latin typeface="Arial" charset="0"/>
                <a:cs typeface="Arial" charset="0"/>
              </a:defRPr>
            </a:lvl1pPr>
          </a:lstStyle>
          <a:p>
            <a:r>
              <a:rPr lang="fr-CH" altLang="en-US" dirty="0"/>
              <a:t>The </a:t>
            </a:r>
            <a:r>
              <a:rPr lang="fr-CH" altLang="en-US" dirty="0" err="1"/>
              <a:t>Manual</a:t>
            </a:r>
            <a:r>
              <a:rPr lang="fr-CH" altLang="en-US" dirty="0"/>
              <a:t> on the GDPFS </a:t>
            </a:r>
            <a:br>
              <a:rPr lang="fr-CH" altLang="en-US" dirty="0"/>
            </a:br>
            <a:r>
              <a:rPr lang="fr-CH" altLang="en-US" dirty="0"/>
              <a:t>(WMO-No. 485) </a:t>
            </a:r>
            <a:endParaRPr lang="en-US" altLang="en-US" dirty="0"/>
          </a:p>
        </p:txBody>
      </p:sp>
      <p:sp>
        <p:nvSpPr>
          <p:cNvPr id="8" name="Content Placeholder 2"/>
          <p:cNvSpPr txBox="1">
            <a:spLocks/>
          </p:cNvSpPr>
          <p:nvPr/>
        </p:nvSpPr>
        <p:spPr bwMode="auto">
          <a:xfrm>
            <a:off x="0" y="1195388"/>
            <a:ext cx="5106390" cy="273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spAutoFit/>
          </a:bodyPr>
          <a:lstStyle>
            <a:lvl1pPr marL="533400" indent="-533400" algn="l" rtl="0" eaLnBrk="0" fontAlgn="base" hangingPunct="0">
              <a:spcBef>
                <a:spcPct val="20000"/>
              </a:spcBef>
              <a:spcAft>
                <a:spcPct val="0"/>
              </a:spcAft>
              <a:buClr>
                <a:srgbClr val="FF9900"/>
              </a:buClr>
              <a:buFont typeface="Wingdings" panose="05000000000000000000" pitchFamily="2" charset="2"/>
              <a:buChar char="§"/>
              <a:defRPr sz="2800">
                <a:solidFill>
                  <a:schemeClr val="tx1"/>
                </a:solidFill>
                <a:latin typeface="Arial" charset="0"/>
                <a:ea typeface="+mn-ea"/>
                <a:cs typeface="+mn-cs"/>
              </a:defRPr>
            </a:lvl1pPr>
            <a:lvl2pPr marL="990600" indent="-533400" algn="l" rtl="0" eaLnBrk="0" fontAlgn="base" hangingPunct="0">
              <a:spcBef>
                <a:spcPct val="20000"/>
              </a:spcBef>
              <a:spcAft>
                <a:spcPct val="0"/>
              </a:spcAft>
              <a:buClr>
                <a:srgbClr val="FF9900"/>
              </a:buClr>
              <a:buFont typeface="Wingdings" panose="05000000000000000000" pitchFamily="2" charset="2"/>
              <a:buChar char="§"/>
              <a:defRPr sz="2800">
                <a:solidFill>
                  <a:schemeClr val="tx1"/>
                </a:solidFill>
                <a:latin typeface="Arial" charset="0"/>
              </a:defRPr>
            </a:lvl2pPr>
            <a:lvl3pPr marL="1371600" indent="-457200" algn="l" rtl="0" eaLnBrk="0" fontAlgn="base" hangingPunct="0">
              <a:spcBef>
                <a:spcPct val="20000"/>
              </a:spcBef>
              <a:spcAft>
                <a:spcPct val="0"/>
              </a:spcAft>
              <a:buClr>
                <a:srgbClr val="FF9900"/>
              </a:buClr>
              <a:buFont typeface="Wingdings" panose="05000000000000000000" pitchFamily="2" charset="2"/>
              <a:buChar char="§"/>
              <a:defRPr sz="2400">
                <a:solidFill>
                  <a:schemeClr val="tx1"/>
                </a:solidFill>
                <a:latin typeface="Arial" charset="0"/>
              </a:defRPr>
            </a:lvl3pPr>
            <a:lvl4pPr marL="1752600" indent="-381000" algn="l" rtl="0" eaLnBrk="0" fontAlgn="base" hangingPunct="0">
              <a:spcBef>
                <a:spcPct val="20000"/>
              </a:spcBef>
              <a:spcAft>
                <a:spcPct val="0"/>
              </a:spcAft>
              <a:buClr>
                <a:srgbClr val="FF9900"/>
              </a:buClr>
              <a:buFont typeface="Wingdings" panose="05000000000000000000" pitchFamily="2" charset="2"/>
              <a:buChar char="§"/>
              <a:defRPr sz="2000">
                <a:solidFill>
                  <a:schemeClr val="tx1"/>
                </a:solidFill>
                <a:latin typeface="Arial" charset="0"/>
              </a:defRPr>
            </a:lvl4pPr>
            <a:lvl5pPr marL="2209800" indent="-381000" algn="l" rtl="0" eaLnBrk="0" fontAlgn="base" hangingPunct="0">
              <a:spcBef>
                <a:spcPct val="20000"/>
              </a:spcBef>
              <a:spcAft>
                <a:spcPct val="0"/>
              </a:spcAft>
              <a:buClr>
                <a:srgbClr val="FF9900"/>
              </a:buClr>
              <a:buFont typeface="Wingdings" panose="05000000000000000000" pitchFamily="2" charset="2"/>
              <a:buChar char="§"/>
              <a:defRPr sz="2000">
                <a:solidFill>
                  <a:schemeClr val="tx1"/>
                </a:solidFill>
                <a:latin typeface="Arial"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a:lstStyle>
          <a:p>
            <a:pPr marL="342000" indent="-342000" algn="just" defTabSz="914400">
              <a:spcBef>
                <a:spcPct val="30000"/>
              </a:spcBef>
              <a:buClrTx/>
            </a:pPr>
            <a:r>
              <a:rPr lang="en-US" altLang="ja-JP" sz="1800" kern="0" dirty="0" smtClean="0">
                <a:solidFill>
                  <a:srgbClr val="FF0000"/>
                </a:solidFill>
                <a:latin typeface="Arial" panose="020B0604020202020204" pitchFamily="34" charset="0"/>
                <a:ea typeface="ＭＳ Ｐゴシック" panose="020B0600070205080204" pitchFamily="34" charset="-128"/>
              </a:rPr>
              <a:t>A single source of technical regulations for all operational data-processing and forecasting systems operated by WMO Members</a:t>
            </a:r>
          </a:p>
          <a:p>
            <a:pPr marL="342000" indent="-342000" algn="just" defTabSz="914400">
              <a:buClrTx/>
            </a:pPr>
            <a:r>
              <a:rPr lang="en-US" altLang="ja-JP" sz="1800" kern="0" dirty="0" smtClean="0">
                <a:latin typeface="Arial" panose="020B0604020202020204" pitchFamily="34" charset="0"/>
                <a:ea typeface="ＭＳ Ｐゴシック" panose="020B0600070205080204" pitchFamily="34" charset="-128"/>
              </a:rPr>
              <a:t>It includes the designation of meteorological centres,</a:t>
            </a:r>
            <a:r>
              <a:rPr lang="en-US" altLang="en-US" sz="1800" kern="0" dirty="0" smtClean="0">
                <a:latin typeface="Arial" panose="020B0604020202020204" pitchFamily="34" charset="0"/>
              </a:rPr>
              <a:t> including those coordinated by CBS, jointly with other technical commission(s) and/or WMO </a:t>
            </a:r>
            <a:r>
              <a:rPr lang="en-US" altLang="en-US" sz="1800" kern="0" dirty="0" err="1" smtClean="0">
                <a:latin typeface="Arial" panose="020B0604020202020204" pitchFamily="34" charset="0"/>
              </a:rPr>
              <a:t>Programme</a:t>
            </a:r>
            <a:r>
              <a:rPr lang="en-US" altLang="en-US" sz="1800" kern="0" dirty="0" smtClean="0">
                <a:latin typeface="Arial" panose="020B0604020202020204" pitchFamily="34" charset="0"/>
              </a:rPr>
              <a:t>(s), as well as with other international organizations</a:t>
            </a:r>
          </a:p>
        </p:txBody>
      </p:sp>
      <p:pic>
        <p:nvPicPr>
          <p:cNvPr id="9" name="コンテンツ プレースホルダー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5685" y="1195388"/>
            <a:ext cx="3765188" cy="529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1"/>
          </p:nvPr>
        </p:nvSpPr>
        <p:spPr>
          <a:xfrm>
            <a:off x="60450" y="3928444"/>
            <a:ext cx="5152107" cy="2145681"/>
          </a:xfrm>
        </p:spPr>
        <p:txBody>
          <a:bodyPr>
            <a:noAutofit/>
          </a:bodyPr>
          <a:lstStyle/>
          <a:p>
            <a:r>
              <a:rPr lang="fr-CH" altLang="ja-JP" sz="1600" dirty="0" err="1" smtClean="0">
                <a:latin typeface="Arial" panose="020B0604020202020204" pitchFamily="34" charset="0"/>
                <a:ea typeface="ＭＳ Ｐゴシック" panose="020B0600070205080204" pitchFamily="34" charset="-128"/>
              </a:rPr>
              <a:t>Current</a:t>
            </a:r>
            <a:r>
              <a:rPr lang="fr-CH" altLang="ja-JP" sz="1600" dirty="0" smtClean="0">
                <a:latin typeface="Arial" panose="020B0604020202020204" pitchFamily="34" charset="0"/>
                <a:ea typeface="ＭＳ Ｐゴシック" panose="020B0600070205080204" pitchFamily="34" charset="-128"/>
              </a:rPr>
              <a:t> version: </a:t>
            </a:r>
            <a:r>
              <a:rPr lang="fr-CH" altLang="ja-JP" sz="1600" dirty="0" smtClean="0">
                <a:latin typeface="Arial" panose="020B0604020202020204" pitchFamily="34" charset="0"/>
                <a:ea typeface="ＭＳ Ｐゴシック" panose="020B0600070205080204" pitchFamily="34" charset="-128"/>
                <a:hlinkClick r:id="rId3"/>
              </a:rPr>
              <a:t>https://www.wmo.int/pages/prog/www/DPFS/Manual/GDPFS-Manual.html</a:t>
            </a:r>
            <a:endParaRPr lang="fr-CH" altLang="ja-JP" sz="1600" dirty="0" smtClean="0">
              <a:latin typeface="Arial" panose="020B0604020202020204" pitchFamily="34" charset="0"/>
              <a:ea typeface="ＭＳ Ｐゴシック" panose="020B0600070205080204" pitchFamily="34" charset="-128"/>
            </a:endParaRPr>
          </a:p>
          <a:p>
            <a:endParaRPr lang="fr-CH" altLang="ja-JP" sz="1600" dirty="0" smtClean="0">
              <a:latin typeface="Arial" panose="020B0604020202020204" pitchFamily="34" charset="0"/>
              <a:ea typeface="ＭＳ Ｐゴシック" panose="020B0600070205080204" pitchFamily="34" charset="-128"/>
            </a:endParaRPr>
          </a:p>
          <a:p>
            <a:r>
              <a:rPr lang="fr-CH" altLang="ja-JP" sz="1600" dirty="0" smtClean="0">
                <a:latin typeface="Arial" panose="020B0604020202020204" pitchFamily="34" charset="0"/>
                <a:ea typeface="ＭＳ Ｐゴシック" panose="020B0600070205080204" pitchFamily="34" charset="-128"/>
              </a:rPr>
              <a:t>New Edition (in </a:t>
            </a:r>
            <a:r>
              <a:rPr lang="fr-CH" altLang="ja-JP" sz="1600" dirty="0" err="1" smtClean="0">
                <a:latin typeface="Arial" panose="020B0604020202020204" pitchFamily="34" charset="0"/>
                <a:ea typeface="ＭＳ Ｐゴシック" panose="020B0600070205080204" pitchFamily="34" charset="-128"/>
              </a:rPr>
              <a:t>finalization</a:t>
            </a:r>
            <a:r>
              <a:rPr lang="fr-CH" altLang="ja-JP" sz="1600" dirty="0" smtClean="0">
                <a:latin typeface="Arial" panose="020B0604020202020204" pitchFamily="34" charset="0"/>
                <a:ea typeface="ＭＳ Ｐゴシック" panose="020B0600070205080204" pitchFamily="34" charset="-128"/>
              </a:rPr>
              <a:t>): </a:t>
            </a:r>
            <a:r>
              <a:rPr lang="fr-CH" altLang="ja-JP" sz="1600" dirty="0" smtClean="0">
                <a:latin typeface="Arial" panose="020B0604020202020204" pitchFamily="34" charset="0"/>
                <a:ea typeface="ＭＳ Ｐゴシック" panose="020B0600070205080204" pitchFamily="34" charset="-128"/>
                <a:hlinkClick r:id="rId4"/>
              </a:rPr>
              <a:t>https://www.wmo.int/pages/prog/www/DPFS/Manual/Table-of-content_Manual-gdpfs.html</a:t>
            </a:r>
            <a:r>
              <a:rPr lang="fr-CH" altLang="ja-JP" sz="1600" dirty="0" smtClean="0">
                <a:latin typeface="Arial" panose="020B0604020202020204" pitchFamily="34" charset="0"/>
                <a:ea typeface="ＭＳ Ｐゴシック" panose="020B0600070205080204" pitchFamily="34" charset="-128"/>
              </a:rPr>
              <a:t> </a:t>
            </a:r>
            <a:endParaRPr lang="en-US" altLang="ja-JP" sz="1600" dirty="0" smtClean="0">
              <a:latin typeface="Arial" panose="020B0604020202020204" pitchFamily="34" charset="0"/>
              <a:ea typeface="ＭＳ Ｐゴシック" panose="020B0600070205080204" pitchFamily="34" charset="-128"/>
            </a:endParaRPr>
          </a:p>
          <a:p>
            <a:pPr>
              <a:spcBef>
                <a:spcPct val="30000"/>
              </a:spcBef>
              <a:buClrTx/>
            </a:pPr>
            <a:endParaRPr lang="fr-CH" altLang="ja-JP" sz="1600"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67361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161247" y="1314363"/>
            <a:ext cx="3018971" cy="398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marL="0" marR="0" lvl="0" indent="0" algn="just" defTabSz="914400" eaLnBrk="0" fontAlgn="base" latinLnBrk="0" hangingPunct="0">
              <a:lnSpc>
                <a:spcPct val="100000"/>
              </a:lnSpc>
              <a:spcBef>
                <a:spcPct val="50000"/>
              </a:spcBef>
              <a:spcAft>
                <a:spcPct val="0"/>
              </a:spcAft>
              <a:buClr>
                <a:srgbClr val="FF9900"/>
              </a:buClr>
              <a:buSzTx/>
              <a:buFont typeface="Wingdings" pitchFamily="2" charset="2"/>
              <a:buNone/>
              <a:tabLst/>
              <a:defRPr/>
            </a:pPr>
            <a:r>
              <a:rPr kumimoji="0" lang="en-GB" altLang="en-US" sz="2200" b="0" i="0" u="sng" strike="noStrike" kern="0" cap="none" spc="0" normalizeH="0" baseline="0" noProof="0" dirty="0" smtClean="0">
                <a:ln>
                  <a:noFill/>
                </a:ln>
                <a:solidFill>
                  <a:srgbClr val="000000"/>
                </a:solidFill>
                <a:effectLst/>
                <a:uLnTx/>
                <a:uFillTx/>
                <a:latin typeface="Arial" charset="0"/>
              </a:rPr>
              <a:t>Basic function and Mandate of NMHSs:</a:t>
            </a:r>
            <a:r>
              <a:rPr kumimoji="0" lang="en-GB" altLang="en-US" sz="2200" b="0" i="0" u="none" strike="noStrike" kern="0" cap="none" spc="0" normalizeH="0" baseline="0" noProof="0" dirty="0" smtClean="0">
                <a:ln>
                  <a:noFill/>
                </a:ln>
                <a:solidFill>
                  <a:srgbClr val="000000"/>
                </a:solidFill>
                <a:effectLst/>
                <a:uLnTx/>
                <a:uFillTx/>
                <a:latin typeface="Arial" charset="0"/>
              </a:rPr>
              <a:t>  </a:t>
            </a:r>
          </a:p>
          <a:p>
            <a:pPr marL="0" marR="0" lvl="0" indent="0" defTabSz="914400" eaLnBrk="0" fontAlgn="base" latinLnBrk="0" hangingPunct="0">
              <a:lnSpc>
                <a:spcPct val="100000"/>
              </a:lnSpc>
              <a:spcBef>
                <a:spcPct val="50000"/>
              </a:spcBef>
              <a:spcAft>
                <a:spcPct val="0"/>
              </a:spcAft>
              <a:buClr>
                <a:srgbClr val="FF9900"/>
              </a:buClr>
              <a:buSzTx/>
              <a:buFont typeface="Wingdings" pitchFamily="2" charset="2"/>
              <a:buNone/>
              <a:tabLst/>
              <a:defRPr/>
            </a:pPr>
            <a:r>
              <a:rPr kumimoji="0" lang="en-GB" altLang="en-US" sz="2200" b="0" i="0" u="none" strike="noStrike" kern="0" cap="none" spc="0" normalizeH="0" baseline="0" noProof="0" dirty="0" smtClean="0">
                <a:ln>
                  <a:noFill/>
                </a:ln>
                <a:solidFill>
                  <a:schemeClr val="tx2"/>
                </a:solidFill>
                <a:effectLst/>
                <a:uLnTx/>
                <a:uFillTx/>
                <a:latin typeface="Arial" charset="0"/>
              </a:rPr>
              <a:t>To provide weather information and services for </a:t>
            </a:r>
            <a:r>
              <a:rPr kumimoji="0" lang="en-GB" altLang="zh-CN" sz="2200" b="0" i="0" u="none" strike="noStrike" kern="0" cap="none" spc="0" normalizeH="0" baseline="0" noProof="0" dirty="0" smtClean="0">
                <a:ln>
                  <a:noFill/>
                </a:ln>
                <a:solidFill>
                  <a:schemeClr val="tx2"/>
                </a:solidFill>
                <a:effectLst/>
                <a:uLnTx/>
                <a:uFillTx/>
                <a:latin typeface="Arial" charset="0"/>
              </a:rPr>
              <a:t>protection of life, livelihood, property, and infrastructure, and for application sectors</a:t>
            </a:r>
            <a:r>
              <a:rPr kumimoji="0" lang="en-US" altLang="zh-CN" sz="2200" b="0" i="0" u="none" strike="noStrike" kern="0" cap="none" spc="0" normalizeH="0" baseline="0" noProof="0" dirty="0" smtClean="0">
                <a:ln>
                  <a:noFill/>
                </a:ln>
                <a:solidFill>
                  <a:schemeClr val="tx2"/>
                </a:solidFill>
                <a:effectLst/>
                <a:uLnTx/>
                <a:uFillTx/>
                <a:latin typeface="Arial" charset="0"/>
              </a:rPr>
              <a:t> including conservation of environment</a:t>
            </a:r>
            <a:endParaRPr kumimoji="0" lang="en-US" altLang="en-US" sz="2200" b="0" i="0" u="none" strike="noStrike" kern="0" cap="none" spc="0" normalizeH="0" baseline="0" noProof="0" dirty="0" smtClean="0">
              <a:ln>
                <a:noFill/>
              </a:ln>
              <a:solidFill>
                <a:schemeClr val="tx2"/>
              </a:solidFill>
              <a:effectLst/>
              <a:uLnTx/>
              <a:uFillTx/>
              <a:latin typeface="Arial" charset="0"/>
            </a:endParaRPr>
          </a:p>
        </p:txBody>
      </p:sp>
      <p:pic>
        <p:nvPicPr>
          <p:cNvPr id="5" name="Picture 9" descr="C:\SWFDP\SWFDP-presents\SevereWx-photoes\Severe-Gales-Waves-U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850" y="935950"/>
            <a:ext cx="3967481"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100_05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5338" y="3526750"/>
            <a:ext cx="3305175"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C:\SWFDP\SWFDP-presents\SevereWx-photoes\SevereW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2788" y="935950"/>
            <a:ext cx="2974975"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C:\SWFDP\SWFDP-presents\SevereWx-photoes\SevereStorm-US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2788" y="3515637"/>
            <a:ext cx="3424237"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txBox="1">
            <a:spLocks noChangeArrowheads="1"/>
          </p:cNvSpPr>
          <p:nvPr/>
        </p:nvSpPr>
        <p:spPr bwMode="auto">
          <a:xfrm>
            <a:off x="923925" y="0"/>
            <a:ext cx="7632700" cy="792162"/>
          </a:xfrm>
          <a:prstGeom prst="rect">
            <a:avLst/>
          </a:prstGeom>
          <a:noFill/>
          <a:ln w="9525">
            <a:noFill/>
            <a:miter lim="800000"/>
            <a:headEnd/>
            <a:tailEnd/>
          </a:ln>
          <a:extLst/>
        </p:spPr>
        <p:txBody>
          <a:bodyPr anchor="ctr"/>
          <a:lstStyle>
            <a:defPPr>
              <a:defRPr lang="en-US"/>
            </a:defPPr>
            <a:lvl1pPr algn="ctr" defTabSz="914400" fontAlgn="base">
              <a:spcBef>
                <a:spcPct val="0"/>
              </a:spcBef>
              <a:spcAft>
                <a:spcPct val="0"/>
              </a:spcAft>
              <a:defRPr sz="3200" b="1">
                <a:solidFill>
                  <a:srgbClr val="000066"/>
                </a:solidFill>
                <a:latin typeface="Arial" charset="0"/>
                <a:cs typeface="Arial" charset="0"/>
              </a:defRPr>
            </a:lvl1pPr>
          </a:lstStyle>
          <a:p>
            <a:r>
              <a:rPr lang="en-GB" altLang="en-US" dirty="0"/>
              <a:t>Why SWFDP?</a:t>
            </a:r>
            <a:endParaRPr lang="en-US" altLang="en-US" dirty="0"/>
          </a:p>
        </p:txBody>
      </p:sp>
      <p:sp>
        <p:nvSpPr>
          <p:cNvPr id="15" name="Rectangle 14"/>
          <p:cNvSpPr/>
          <p:nvPr/>
        </p:nvSpPr>
        <p:spPr>
          <a:xfrm>
            <a:off x="3252788" y="6092189"/>
            <a:ext cx="5891212" cy="769441"/>
          </a:xfrm>
          <a:prstGeom prst="rect">
            <a:avLst/>
          </a:prstGeom>
        </p:spPr>
        <p:txBody>
          <a:bodyPr wrap="square">
            <a:spAutoFit/>
          </a:bodyPr>
          <a:lstStyle/>
          <a:p>
            <a:pPr lvl="0" defTabSz="914400" eaLnBrk="0" fontAlgn="base" hangingPunct="0">
              <a:spcBef>
                <a:spcPct val="50000"/>
              </a:spcBef>
              <a:spcAft>
                <a:spcPct val="0"/>
              </a:spcAft>
              <a:buClr>
                <a:srgbClr val="FF9900"/>
              </a:buClr>
              <a:defRPr/>
            </a:pPr>
            <a:r>
              <a:rPr lang="en-US" altLang="en-US" sz="2200" kern="0" dirty="0" smtClean="0">
                <a:solidFill>
                  <a:srgbClr val="FF0000"/>
                </a:solidFill>
                <a:latin typeface="Arial" charset="0"/>
              </a:rPr>
              <a:t>Mostly severe weather is responsible for </a:t>
            </a:r>
            <a:r>
              <a:rPr lang="en-US" altLang="en-US" sz="2200" kern="0" dirty="0" err="1" smtClean="0">
                <a:solidFill>
                  <a:srgbClr val="FF0000"/>
                </a:solidFill>
                <a:latin typeface="Arial" charset="0"/>
              </a:rPr>
              <a:t>hydrometeorological</a:t>
            </a:r>
            <a:r>
              <a:rPr lang="en-US" altLang="en-US" sz="2200" kern="0" dirty="0" smtClean="0">
                <a:solidFill>
                  <a:srgbClr val="FF0000"/>
                </a:solidFill>
                <a:latin typeface="Arial" charset="0"/>
              </a:rPr>
              <a:t> hazards and disasters</a:t>
            </a:r>
            <a:endParaRPr lang="en-US" altLang="en-US" sz="2200" kern="0" dirty="0">
              <a:solidFill>
                <a:srgbClr val="FF0000"/>
              </a:solidFill>
              <a:latin typeface="Arial" charset="0"/>
            </a:endParaRPr>
          </a:p>
        </p:txBody>
      </p:sp>
    </p:spTree>
    <p:extLst>
      <p:ext uri="{BB962C8B-B14F-4D97-AF65-F5344CB8AC3E}">
        <p14:creationId xmlns:p14="http://schemas.microsoft.com/office/powerpoint/2010/main" val="62131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14851" y="2074545"/>
            <a:ext cx="4500563" cy="2928938"/>
          </a:xfrm>
          <a:prstGeom prst="rect">
            <a:avLst/>
          </a:prstGeom>
          <a:solidFill>
            <a:srgbClr val="BBE0E3">
              <a:lumMod val="40000"/>
              <a:lumOff val="60000"/>
            </a:srgbClr>
          </a:solidFill>
          <a:ln w="25400" cap="flat" cmpd="sng" algn="ctr">
            <a:solidFill>
              <a:srgbClr val="BBE0E3">
                <a:shade val="50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Narrow"/>
            </a:endParaRPr>
          </a:p>
        </p:txBody>
      </p:sp>
      <p:cxnSp>
        <p:nvCxnSpPr>
          <p:cNvPr id="5" name="Straight Connector 4"/>
          <p:cNvCxnSpPr/>
          <p:nvPr/>
        </p:nvCxnSpPr>
        <p:spPr>
          <a:xfrm>
            <a:off x="4514851" y="4431983"/>
            <a:ext cx="4357688" cy="1587"/>
          </a:xfrm>
          <a:prstGeom prst="line">
            <a:avLst/>
          </a:prstGeom>
          <a:noFill/>
          <a:ln w="28575" cap="flat" cmpd="sng" algn="ctr">
            <a:solidFill>
              <a:srgbClr val="BBE0E3">
                <a:shade val="95000"/>
                <a:satMod val="105000"/>
              </a:srgbClr>
            </a:solidFill>
            <a:prstDash val="solid"/>
          </a:ln>
          <a:effectLst/>
        </p:spPr>
      </p:cxnSp>
      <p:cxnSp>
        <p:nvCxnSpPr>
          <p:cNvPr id="6" name="Straight Arrow Connector 5"/>
          <p:cNvCxnSpPr/>
          <p:nvPr/>
        </p:nvCxnSpPr>
        <p:spPr>
          <a:xfrm flipV="1">
            <a:off x="4514851" y="2145983"/>
            <a:ext cx="4214813" cy="2286000"/>
          </a:xfrm>
          <a:prstGeom prst="straightConnector1">
            <a:avLst/>
          </a:prstGeom>
          <a:noFill/>
          <a:ln w="25400" cap="flat" cmpd="sng" algn="ctr">
            <a:solidFill>
              <a:srgbClr val="BBE0E3">
                <a:shade val="95000"/>
                <a:satMod val="105000"/>
              </a:srgbClr>
            </a:solidFill>
            <a:prstDash val="solid"/>
            <a:tailEnd type="stealth"/>
          </a:ln>
          <a:effectLst/>
        </p:spPr>
      </p:cxnSp>
      <p:cxnSp>
        <p:nvCxnSpPr>
          <p:cNvPr id="7" name="Straight Connector 6"/>
          <p:cNvCxnSpPr/>
          <p:nvPr/>
        </p:nvCxnSpPr>
        <p:spPr>
          <a:xfrm flipV="1">
            <a:off x="4586289" y="4154170"/>
            <a:ext cx="2125662" cy="277813"/>
          </a:xfrm>
          <a:prstGeom prst="line">
            <a:avLst/>
          </a:prstGeom>
          <a:noFill/>
          <a:ln w="25400" cap="flat" cmpd="sng" algn="ctr">
            <a:solidFill>
              <a:srgbClr val="FFFFFF">
                <a:lumMod val="75000"/>
              </a:srgbClr>
            </a:solidFill>
            <a:prstDash val="solid"/>
          </a:ln>
          <a:effectLst/>
        </p:spPr>
      </p:cxnSp>
      <p:cxnSp>
        <p:nvCxnSpPr>
          <p:cNvPr id="8" name="Straight Arrow Connector 7"/>
          <p:cNvCxnSpPr/>
          <p:nvPr/>
        </p:nvCxnSpPr>
        <p:spPr>
          <a:xfrm flipV="1">
            <a:off x="6729414" y="3860483"/>
            <a:ext cx="2000250" cy="285750"/>
          </a:xfrm>
          <a:prstGeom prst="straightConnector1">
            <a:avLst/>
          </a:prstGeom>
          <a:noFill/>
          <a:ln w="25400" cap="flat" cmpd="sng" algn="ctr">
            <a:solidFill>
              <a:srgbClr val="FFFFFF">
                <a:lumMod val="75000"/>
              </a:srgbClr>
            </a:solidFill>
            <a:prstDash val="dash"/>
            <a:tailEnd type="arrow"/>
          </a:ln>
          <a:effectLst/>
        </p:spPr>
      </p:cxnSp>
      <p:cxnSp>
        <p:nvCxnSpPr>
          <p:cNvPr id="9" name="Straight Connector 8"/>
          <p:cNvCxnSpPr/>
          <p:nvPr/>
        </p:nvCxnSpPr>
        <p:spPr>
          <a:xfrm rot="5400000" flipH="1" flipV="1">
            <a:off x="6515101" y="3574733"/>
            <a:ext cx="857250" cy="285750"/>
          </a:xfrm>
          <a:prstGeom prst="line">
            <a:avLst/>
          </a:prstGeom>
          <a:noFill/>
          <a:ln w="25400" cap="flat" cmpd="sng" algn="ctr">
            <a:solidFill>
              <a:srgbClr val="FFFFFF">
                <a:lumMod val="75000"/>
              </a:srgbClr>
            </a:solidFill>
            <a:prstDash val="solid"/>
          </a:ln>
          <a:effectLst/>
        </p:spPr>
      </p:cxnSp>
      <p:cxnSp>
        <p:nvCxnSpPr>
          <p:cNvPr id="10" name="Straight Arrow Connector 9"/>
          <p:cNvCxnSpPr/>
          <p:nvPr/>
        </p:nvCxnSpPr>
        <p:spPr>
          <a:xfrm flipV="1">
            <a:off x="7086601" y="2574608"/>
            <a:ext cx="1571625" cy="714375"/>
          </a:xfrm>
          <a:prstGeom prst="straightConnector1">
            <a:avLst/>
          </a:prstGeom>
          <a:noFill/>
          <a:ln w="25400" cap="flat" cmpd="sng" algn="ctr">
            <a:solidFill>
              <a:srgbClr val="FFFFFF">
                <a:lumMod val="75000"/>
              </a:srgbClr>
            </a:solidFill>
            <a:prstDash val="solid"/>
            <a:tailEnd type="arrow"/>
          </a:ln>
          <a:effectLst/>
        </p:spPr>
      </p:cxnSp>
      <p:sp>
        <p:nvSpPr>
          <p:cNvPr id="11" name="Rectangle 10"/>
          <p:cNvSpPr/>
          <p:nvPr/>
        </p:nvSpPr>
        <p:spPr>
          <a:xfrm>
            <a:off x="8484499" y="2503166"/>
            <a:ext cx="530915" cy="923330"/>
          </a:xfrm>
          <a:prstGeom prst="rect">
            <a:avLst/>
          </a:prstGeom>
          <a:noFill/>
        </p:spPr>
        <p:txBody>
          <a:bodyPr wrap="none">
            <a:spAutoFit/>
          </a:bodyPr>
          <a:lstStyle/>
          <a:p>
            <a:pPr algn="ctr" defTabSz="914400" eaLnBrk="0" fontAlgn="base" hangingPunct="0">
              <a:spcBef>
                <a:spcPct val="0"/>
              </a:spcBef>
              <a:spcAft>
                <a:spcPct val="0"/>
              </a:spcAft>
              <a:defRPr/>
            </a:pPr>
            <a:r>
              <a:rPr lang="en-US" sz="5400" b="1" dirty="0">
                <a:ln w="19050">
                  <a:solidFill>
                    <a:srgbClr val="000000">
                      <a:tint val="1000"/>
                    </a:srgbClr>
                  </a:solidFill>
                  <a:prstDash val="solid"/>
                </a:ln>
                <a:solidFill>
                  <a:srgbClr val="C00000"/>
                </a:solidFill>
                <a:effectLst>
                  <a:outerShdw blurRad="50000" dist="50800" dir="7500000" algn="tl">
                    <a:srgbClr val="000000">
                      <a:shade val="5000"/>
                      <a:alpha val="35000"/>
                    </a:srgbClr>
                  </a:outerShdw>
                </a:effectLst>
                <a:latin typeface="Times New Roman" pitchFamily="18" charset="0"/>
              </a:rPr>
              <a:t>?</a:t>
            </a:r>
          </a:p>
        </p:txBody>
      </p:sp>
      <p:cxnSp>
        <p:nvCxnSpPr>
          <p:cNvPr id="12" name="Straight Arrow Connector 11"/>
          <p:cNvCxnSpPr/>
          <p:nvPr/>
        </p:nvCxnSpPr>
        <p:spPr>
          <a:xfrm rot="5400000">
            <a:off x="8514557" y="3573939"/>
            <a:ext cx="428625" cy="1588"/>
          </a:xfrm>
          <a:prstGeom prst="straightConnector1">
            <a:avLst/>
          </a:prstGeom>
          <a:noFill/>
          <a:ln w="25400" cap="flat" cmpd="sng" algn="ctr">
            <a:solidFill>
              <a:srgbClr val="C00000"/>
            </a:solidFill>
            <a:prstDash val="sysDash"/>
            <a:tailEnd type="arrow"/>
          </a:ln>
          <a:effectLst/>
        </p:spPr>
      </p:cxnSp>
      <p:cxnSp>
        <p:nvCxnSpPr>
          <p:cNvPr id="13" name="Straight Arrow Connector 12"/>
          <p:cNvCxnSpPr/>
          <p:nvPr/>
        </p:nvCxnSpPr>
        <p:spPr>
          <a:xfrm rot="5400000" flipH="1" flipV="1">
            <a:off x="8477859" y="2395220"/>
            <a:ext cx="500062" cy="1588"/>
          </a:xfrm>
          <a:prstGeom prst="straightConnector1">
            <a:avLst/>
          </a:prstGeom>
          <a:noFill/>
          <a:ln w="25400" cap="flat" cmpd="sng" algn="ctr">
            <a:solidFill>
              <a:srgbClr val="C00000"/>
            </a:solidFill>
            <a:prstDash val="sysDash"/>
            <a:tailEnd type="arrow"/>
          </a:ln>
          <a:effectLst/>
        </p:spPr>
      </p:cxnSp>
      <p:sp>
        <p:nvSpPr>
          <p:cNvPr id="14" name="Content Placeholder 2"/>
          <p:cNvSpPr txBox="1">
            <a:spLocks/>
          </p:cNvSpPr>
          <p:nvPr/>
        </p:nvSpPr>
        <p:spPr bwMode="auto">
          <a:xfrm>
            <a:off x="362268" y="1206138"/>
            <a:ext cx="403225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334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0" fontAlgn="base" hangingPunct="0">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a:lstStyle>
          <a:p>
            <a:pPr marL="12700" marR="0" lvl="0" indent="-285750" algn="l" defTabSz="914400" rtl="0" eaLnBrk="0" fontAlgn="base" latinLnBrk="0" hangingPunct="0">
              <a:lnSpc>
                <a:spcPct val="90000"/>
              </a:lnSpc>
              <a:spcBef>
                <a:spcPct val="0"/>
              </a:spcBef>
              <a:spcAft>
                <a:spcPct val="0"/>
              </a:spcAft>
              <a:buClr>
                <a:schemeClr val="tx1"/>
              </a:buClr>
              <a:buSzTx/>
              <a:buFont typeface="Arial" panose="020B0604020202020204" pitchFamily="34" charset="0"/>
              <a:buChar char="•"/>
              <a:tabLst/>
              <a:defRPr/>
            </a:pPr>
            <a:r>
              <a:rPr kumimoji="0" lang="en-US" altLang="en-US" sz="1800" b="0" i="0" u="none" strike="noStrike" kern="0" cap="none" spc="0" normalizeH="0" baseline="0" noProof="0" dirty="0" smtClean="0">
                <a:ln>
                  <a:noFill/>
                </a:ln>
                <a:solidFill>
                  <a:srgbClr val="002060"/>
                </a:solidFill>
                <a:effectLst/>
                <a:uLnTx/>
                <a:uFillTx/>
                <a:latin typeface="Arial" charset="0"/>
                <a:ea typeface="+mn-ea"/>
                <a:cs typeface="+mn-cs"/>
              </a:rPr>
              <a:t>Dramatic developments in weather and climate prediction science, and Service delivery</a:t>
            </a:r>
            <a:r>
              <a:rPr kumimoji="0" lang="en-US" altLang="en-US" sz="1800" b="0" i="0" u="none" strike="noStrike" kern="0" cap="none" spc="0" normalizeH="0" noProof="0" dirty="0" smtClean="0">
                <a:ln>
                  <a:noFill/>
                </a:ln>
                <a:solidFill>
                  <a:srgbClr val="002060"/>
                </a:solidFill>
                <a:effectLst/>
                <a:uLnTx/>
                <a:uFillTx/>
                <a:latin typeface="Arial" charset="0"/>
                <a:ea typeface="+mn-ea"/>
                <a:cs typeface="+mn-cs"/>
              </a:rPr>
              <a:t> concepts</a:t>
            </a:r>
            <a:r>
              <a:rPr kumimoji="0" lang="en-US" altLang="en-US" sz="1800" b="0" i="0" u="none" strike="noStrike" kern="0" cap="none" spc="0" normalizeH="0" baseline="0" noProof="0" dirty="0" smtClean="0">
                <a:ln>
                  <a:noFill/>
                </a:ln>
                <a:solidFill>
                  <a:srgbClr val="002060"/>
                </a:solidFill>
                <a:effectLst/>
                <a:uLnTx/>
                <a:uFillTx/>
                <a:latin typeface="Arial" charset="0"/>
                <a:ea typeface="+mn-ea"/>
                <a:cs typeface="+mn-cs"/>
              </a:rPr>
              <a:t> </a:t>
            </a:r>
          </a:p>
          <a:p>
            <a:pPr marL="12700" marR="0" lvl="0" indent="-285750" algn="l" defTabSz="914400" rtl="0" eaLnBrk="0" fontAlgn="base" latinLnBrk="0" hangingPunct="0">
              <a:lnSpc>
                <a:spcPct val="90000"/>
              </a:lnSpc>
              <a:spcBef>
                <a:spcPct val="0"/>
              </a:spcBef>
              <a:spcAft>
                <a:spcPct val="0"/>
              </a:spcAft>
              <a:buClr>
                <a:schemeClr val="tx1"/>
              </a:buClr>
              <a:buSzTx/>
              <a:buFont typeface="Arial" panose="020B0604020202020204" pitchFamily="34" charset="0"/>
              <a:buChar char="•"/>
              <a:tabLst/>
              <a:defRPr/>
            </a:pPr>
            <a:endParaRPr kumimoji="0" lang="en-US" altLang="en-US" sz="1800" b="0" i="0" u="none" strike="noStrike" kern="0" cap="none" spc="0" normalizeH="0" baseline="0" noProof="0" dirty="0" smtClean="0">
              <a:ln>
                <a:noFill/>
              </a:ln>
              <a:solidFill>
                <a:srgbClr val="002060"/>
              </a:solidFill>
              <a:effectLst/>
              <a:uLnTx/>
              <a:uFillTx/>
              <a:latin typeface="Arial" charset="0"/>
              <a:ea typeface="+mn-ea"/>
              <a:cs typeface="+mn-cs"/>
            </a:endParaRPr>
          </a:p>
          <a:p>
            <a:pPr marL="12700" marR="0" lvl="0" indent="-285750" algn="l" defTabSz="914400" rtl="0" eaLnBrk="0" fontAlgn="base" latinLnBrk="0" hangingPunct="0">
              <a:lnSpc>
                <a:spcPct val="90000"/>
              </a:lnSpc>
              <a:spcBef>
                <a:spcPct val="0"/>
              </a:spcBef>
              <a:spcAft>
                <a:spcPct val="0"/>
              </a:spcAft>
              <a:buClr>
                <a:schemeClr val="tx1"/>
              </a:buClr>
              <a:buSzTx/>
              <a:buFont typeface="Arial" panose="020B0604020202020204" pitchFamily="34" charset="0"/>
              <a:buChar char="•"/>
              <a:tabLst/>
              <a:defRPr/>
            </a:pPr>
            <a:r>
              <a:rPr kumimoji="0" lang="en-US" altLang="en-US" sz="1800" b="0" i="0" u="none" strike="noStrike" kern="0" cap="none" spc="0" normalizeH="0" baseline="0" noProof="0" dirty="0" smtClean="0">
                <a:ln>
                  <a:noFill/>
                </a:ln>
                <a:solidFill>
                  <a:srgbClr val="002060"/>
                </a:solidFill>
                <a:effectLst/>
                <a:uLnTx/>
                <a:uFillTx/>
                <a:latin typeface="Arial" charset="0"/>
                <a:ea typeface="+mn-ea"/>
                <a:cs typeface="+mn-cs"/>
              </a:rPr>
              <a:t>Leading to improved alerting of hydro-meteorological hazards, at ever-increased precision, reliability, and lead-times of warnings</a:t>
            </a:r>
          </a:p>
          <a:p>
            <a:pPr marL="12700" marR="0" lvl="0" indent="-285750" algn="l" defTabSz="914400" rtl="0" eaLnBrk="0" fontAlgn="base" latinLnBrk="0" hangingPunct="0">
              <a:lnSpc>
                <a:spcPct val="90000"/>
              </a:lnSpc>
              <a:spcBef>
                <a:spcPct val="0"/>
              </a:spcBef>
              <a:spcAft>
                <a:spcPct val="0"/>
              </a:spcAft>
              <a:buClr>
                <a:schemeClr val="tx1"/>
              </a:buClr>
              <a:buSzTx/>
              <a:buFont typeface="Arial" panose="020B0604020202020204" pitchFamily="34" charset="0"/>
              <a:buChar char="•"/>
              <a:tabLst/>
              <a:defRPr/>
            </a:pPr>
            <a:endParaRPr kumimoji="0" lang="en-US" altLang="en-US" sz="1800" b="0" i="0" u="none" strike="noStrike" kern="0" cap="none" spc="0" normalizeH="0" baseline="0" noProof="0" dirty="0" smtClean="0">
              <a:ln>
                <a:noFill/>
              </a:ln>
              <a:solidFill>
                <a:srgbClr val="002060"/>
              </a:solidFill>
              <a:effectLst/>
              <a:uLnTx/>
              <a:uFillTx/>
              <a:latin typeface="Arial" charset="0"/>
              <a:ea typeface="+mn-ea"/>
              <a:cs typeface="+mn-cs"/>
            </a:endParaRPr>
          </a:p>
          <a:p>
            <a:pPr marL="12700" marR="0" lvl="0" indent="-285750" algn="l" defTabSz="914400" rtl="0" eaLnBrk="0" fontAlgn="base" latinLnBrk="0" hangingPunct="0">
              <a:lnSpc>
                <a:spcPct val="90000"/>
              </a:lnSpc>
              <a:spcBef>
                <a:spcPct val="0"/>
              </a:spcBef>
              <a:spcAft>
                <a:spcPct val="0"/>
              </a:spcAft>
              <a:buClr>
                <a:schemeClr val="tx1"/>
              </a:buClr>
              <a:buSzTx/>
              <a:buFont typeface="Arial" panose="020B0604020202020204" pitchFamily="34" charset="0"/>
              <a:buChar char="•"/>
              <a:tabLst/>
              <a:defRPr/>
            </a:pPr>
            <a:r>
              <a:rPr kumimoji="0" lang="en-US" altLang="en-US" sz="1800" b="0" i="0" u="none" strike="noStrike" kern="0" cap="none" spc="0" normalizeH="0" baseline="0" noProof="0" dirty="0" smtClean="0">
                <a:ln>
                  <a:noFill/>
                </a:ln>
                <a:solidFill>
                  <a:srgbClr val="FF0000"/>
                </a:solidFill>
                <a:effectLst/>
                <a:uLnTx/>
                <a:uFillTx/>
                <a:latin typeface="Arial" charset="0"/>
                <a:ea typeface="+mn-ea"/>
                <a:cs typeface="+mn-cs"/>
              </a:rPr>
              <a:t>Developing countries, including LDCs and SIDS, saw little progress</a:t>
            </a:r>
          </a:p>
          <a:p>
            <a:pPr marL="12700" marR="0" lvl="0" indent="-285750" algn="l" defTabSz="914400" rtl="0" eaLnBrk="0" fontAlgn="base" latinLnBrk="0" hangingPunct="0">
              <a:lnSpc>
                <a:spcPct val="90000"/>
              </a:lnSpc>
              <a:spcBef>
                <a:spcPct val="0"/>
              </a:spcBef>
              <a:spcAft>
                <a:spcPct val="0"/>
              </a:spcAft>
              <a:buClr>
                <a:schemeClr val="tx1"/>
              </a:buClr>
              <a:buSzTx/>
              <a:buFont typeface="Arial" panose="020B0604020202020204" pitchFamily="34" charset="0"/>
              <a:buChar char="•"/>
              <a:tabLst/>
              <a:defRPr/>
            </a:pPr>
            <a:endParaRPr kumimoji="0" lang="en-US" altLang="en-US" sz="1800" b="0" i="0" u="none" strike="noStrike" kern="0" cap="none" spc="0" normalizeH="0" baseline="0" noProof="0" dirty="0" smtClean="0">
              <a:ln>
                <a:noFill/>
              </a:ln>
              <a:solidFill>
                <a:srgbClr val="FF0000"/>
              </a:solidFill>
              <a:effectLst/>
              <a:uLnTx/>
              <a:uFillTx/>
              <a:latin typeface="Arial" charset="0"/>
              <a:ea typeface="+mn-ea"/>
              <a:cs typeface="+mn-cs"/>
            </a:endParaRPr>
          </a:p>
          <a:p>
            <a:pPr marL="12700" marR="0" lvl="0" indent="-285750" algn="l" defTabSz="914400" rtl="0" eaLnBrk="0" fontAlgn="base" latinLnBrk="0" hangingPunct="0">
              <a:lnSpc>
                <a:spcPct val="90000"/>
              </a:lnSpc>
              <a:spcBef>
                <a:spcPct val="0"/>
              </a:spcBef>
              <a:spcAft>
                <a:spcPct val="0"/>
              </a:spcAft>
              <a:buClr>
                <a:schemeClr val="tx1"/>
              </a:buClr>
              <a:buSzTx/>
              <a:buFont typeface="Arial" panose="020B0604020202020204" pitchFamily="34" charset="0"/>
              <a:buChar char="•"/>
              <a:tabLst/>
              <a:defRPr/>
            </a:pPr>
            <a:r>
              <a:rPr kumimoji="0" lang="en-US" altLang="en-US" sz="1800" b="0" i="0" u="none" strike="noStrike" kern="0" cap="none" spc="0" normalizeH="0" baseline="0" noProof="0" dirty="0" smtClean="0">
                <a:ln>
                  <a:noFill/>
                </a:ln>
                <a:solidFill>
                  <a:srgbClr val="FF0000"/>
                </a:solidFill>
                <a:effectLst/>
                <a:uLnTx/>
                <a:uFillTx/>
                <a:latin typeface="Arial" charset="0"/>
                <a:ea typeface="+mn-ea"/>
                <a:cs typeface="+mn-cs"/>
              </a:rPr>
              <a:t>Increasing gap in application of advanced tools and technology in forecasting</a:t>
            </a:r>
            <a:r>
              <a:rPr kumimoji="0" lang="en-US" altLang="en-US" sz="1800" b="0" i="0" u="none" strike="noStrike" kern="0" cap="none" spc="0" normalizeH="0" noProof="0" dirty="0" smtClean="0">
                <a:ln>
                  <a:noFill/>
                </a:ln>
                <a:solidFill>
                  <a:srgbClr val="FF0000"/>
                </a:solidFill>
                <a:effectLst/>
                <a:uLnTx/>
                <a:uFillTx/>
                <a:latin typeface="Arial" charset="0"/>
                <a:ea typeface="+mn-ea"/>
                <a:cs typeface="+mn-cs"/>
              </a:rPr>
              <a:t> and </a:t>
            </a:r>
            <a:r>
              <a:rPr kumimoji="0" lang="en-US" altLang="en-US" sz="1800" b="0" i="0" u="none" strike="noStrike" kern="0" cap="none" spc="0" normalizeH="0" baseline="0" noProof="0" dirty="0" smtClean="0">
                <a:ln>
                  <a:noFill/>
                </a:ln>
                <a:solidFill>
                  <a:srgbClr val="FF0000"/>
                </a:solidFill>
                <a:effectLst/>
                <a:uLnTx/>
                <a:uFillTx/>
                <a:latin typeface="Arial" charset="0"/>
                <a:ea typeface="+mn-ea"/>
                <a:cs typeface="+mn-cs"/>
              </a:rPr>
              <a:t>early warnings </a:t>
            </a:r>
          </a:p>
          <a:p>
            <a:pPr marL="12700" marR="0" lvl="0" indent="-285750" algn="l" defTabSz="914400" rtl="0" eaLnBrk="0" fontAlgn="base" latinLnBrk="0" hangingPunct="0">
              <a:lnSpc>
                <a:spcPct val="90000"/>
              </a:lnSpc>
              <a:spcBef>
                <a:spcPct val="0"/>
              </a:spcBef>
              <a:spcAft>
                <a:spcPct val="0"/>
              </a:spcAft>
              <a:buClr>
                <a:schemeClr val="tx1"/>
              </a:buClr>
              <a:buSzTx/>
              <a:buFont typeface="Arial" panose="020B0604020202020204" pitchFamily="34" charset="0"/>
              <a:buChar char="•"/>
              <a:tabLst/>
              <a:defRPr/>
            </a:pPr>
            <a:endParaRPr kumimoji="0" lang="en-US" altLang="en-US" sz="1800" b="0" i="0" u="none" strike="noStrike" kern="0" cap="none" spc="0" normalizeH="0" baseline="0" noProof="0" dirty="0" smtClean="0">
              <a:ln>
                <a:noFill/>
              </a:ln>
              <a:solidFill>
                <a:srgbClr val="001D58"/>
              </a:solidFill>
              <a:effectLst/>
              <a:uLnTx/>
              <a:uFillTx/>
              <a:latin typeface="Arial" charset="0"/>
              <a:ea typeface="+mn-ea"/>
              <a:cs typeface="+mn-cs"/>
            </a:endParaRPr>
          </a:p>
          <a:p>
            <a:pPr marL="12700" marR="0" lvl="0" indent="-285750" algn="l" defTabSz="914400" rtl="0" eaLnBrk="0" fontAlgn="base" latinLnBrk="0" hangingPunct="0">
              <a:lnSpc>
                <a:spcPct val="90000"/>
              </a:lnSpc>
              <a:spcBef>
                <a:spcPct val="0"/>
              </a:spcBef>
              <a:spcAft>
                <a:spcPct val="0"/>
              </a:spcAft>
              <a:buClr>
                <a:schemeClr val="tx1"/>
              </a:buClr>
              <a:buSzTx/>
              <a:buFont typeface="Arial" panose="020B0604020202020204" pitchFamily="34" charset="0"/>
              <a:buChar char="•"/>
              <a:tabLst/>
              <a:defRPr/>
            </a:pPr>
            <a:r>
              <a:rPr kumimoji="0" lang="en-US" altLang="en-US" sz="1800" b="0" i="0" u="none" strike="noStrike" kern="0" cap="none" spc="0" normalizeH="0" baseline="0" noProof="0" dirty="0" smtClean="0">
                <a:ln>
                  <a:noFill/>
                </a:ln>
                <a:solidFill>
                  <a:srgbClr val="001D58"/>
                </a:solidFill>
                <a:effectLst/>
                <a:uLnTx/>
                <a:uFillTx/>
                <a:latin typeface="Arial" charset="0"/>
                <a:ea typeface="+mn-ea"/>
                <a:cs typeface="+mn-cs"/>
              </a:rPr>
              <a:t>WMO SWFDP attempts to close this gap, by applying the </a:t>
            </a:r>
            <a:r>
              <a:rPr kumimoji="0" lang="en-US" altLang="en-US" sz="1800" b="0" i="1" u="none" strike="noStrike" kern="0" cap="none" spc="0" normalizeH="0" baseline="0" noProof="0" dirty="0" smtClean="0">
                <a:ln>
                  <a:noFill/>
                </a:ln>
                <a:solidFill>
                  <a:srgbClr val="001D58"/>
                </a:solidFill>
                <a:effectLst/>
                <a:uLnTx/>
                <a:uFillTx/>
                <a:latin typeface="Arial" charset="0"/>
                <a:ea typeface="+mn-ea"/>
                <a:cs typeface="+mn-cs"/>
              </a:rPr>
              <a:t>‘Cascading Forecasting Process’ </a:t>
            </a:r>
            <a:r>
              <a:rPr kumimoji="0" lang="en-US" altLang="en-US" sz="1800" b="0" i="0" u="none" strike="noStrike" kern="0" cap="none" spc="0" normalizeH="0" baseline="0" noProof="0" dirty="0" smtClean="0">
                <a:ln>
                  <a:noFill/>
                </a:ln>
                <a:solidFill>
                  <a:srgbClr val="001D58"/>
                </a:solidFill>
                <a:effectLst/>
                <a:uLnTx/>
                <a:uFillTx/>
                <a:latin typeface="Arial" charset="0"/>
                <a:ea typeface="+mn-ea"/>
                <a:cs typeface="+mn-cs"/>
              </a:rPr>
              <a:t>(regional frameworks)</a:t>
            </a:r>
          </a:p>
        </p:txBody>
      </p:sp>
      <p:sp>
        <p:nvSpPr>
          <p:cNvPr id="15" name="Rectangle 9"/>
          <p:cNvSpPr txBox="1">
            <a:spLocks noChangeArrowheads="1"/>
          </p:cNvSpPr>
          <p:nvPr/>
        </p:nvSpPr>
        <p:spPr bwMode="auto">
          <a:xfrm>
            <a:off x="923925" y="5080"/>
            <a:ext cx="7632700" cy="792162"/>
          </a:xfrm>
          <a:prstGeom prst="rect">
            <a:avLst/>
          </a:prstGeom>
          <a:noFill/>
          <a:ln w="9525">
            <a:noFill/>
            <a:miter lim="800000"/>
            <a:headEnd/>
            <a:tailEnd/>
          </a:ln>
          <a:extLst/>
        </p:spPr>
        <p:txBody>
          <a:bodyPr anchor="ctr"/>
          <a:lstStyle>
            <a:defPPr>
              <a:defRPr lang="en-US"/>
            </a:defPPr>
            <a:lvl1pPr algn="ctr" defTabSz="914400" fontAlgn="base">
              <a:spcBef>
                <a:spcPct val="0"/>
              </a:spcBef>
              <a:spcAft>
                <a:spcPct val="0"/>
              </a:spcAft>
              <a:defRPr sz="3200" b="1">
                <a:solidFill>
                  <a:srgbClr val="000066"/>
                </a:solidFill>
                <a:latin typeface="Arial" charset="0"/>
                <a:cs typeface="Arial" charset="0"/>
              </a:defRPr>
            </a:lvl1pPr>
          </a:lstStyle>
          <a:p>
            <a:r>
              <a:rPr lang="en-GB" altLang="en-US" dirty="0" smtClean="0"/>
              <a:t>Why SWFDP?</a:t>
            </a:r>
            <a:endParaRPr lang="en-US" altLang="en-US" dirty="0"/>
          </a:p>
        </p:txBody>
      </p:sp>
    </p:spTree>
    <p:extLst>
      <p:ext uri="{BB962C8B-B14F-4D97-AF65-F5344CB8AC3E}">
        <p14:creationId xmlns:p14="http://schemas.microsoft.com/office/powerpoint/2010/main" val="150708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4" end="4"/>
                                            </p:txEl>
                                          </p:spTgt>
                                        </p:tgtEl>
                                        <p:attrNameLst>
                                          <p:attrName>style.visibility</p:attrName>
                                        </p:attrNameLst>
                                      </p:cBhvr>
                                      <p:to>
                                        <p:strVal val="visible"/>
                                      </p:to>
                                    </p:set>
                                    <p:animEffect transition="in" filter="blinds(horizontal)">
                                      <p:cBhvr>
                                        <p:cTn id="7" dur="500"/>
                                        <p:tgtEl>
                                          <p:spTgt spid="14">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
                                            <p:txEl>
                                              <p:pRg st="6" end="6"/>
                                            </p:txEl>
                                          </p:spTgt>
                                        </p:tgtEl>
                                        <p:attrNameLst>
                                          <p:attrName>style.visibility</p:attrName>
                                        </p:attrNameLst>
                                      </p:cBhvr>
                                      <p:to>
                                        <p:strVal val="visible"/>
                                      </p:to>
                                    </p:set>
                                    <p:animEffect transition="in" filter="blinds(horizontal)">
                                      <p:cBhvr>
                                        <p:cTn id="10" dur="500"/>
                                        <p:tgtEl>
                                          <p:spTgt spid="14">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4">
                                            <p:txEl>
                                              <p:pRg st="8" end="8"/>
                                            </p:txEl>
                                          </p:spTgt>
                                        </p:tgtEl>
                                        <p:attrNameLst>
                                          <p:attrName>style.visibility</p:attrName>
                                        </p:attrNameLst>
                                      </p:cBhvr>
                                      <p:to>
                                        <p:strVal val="visible"/>
                                      </p:to>
                                    </p:set>
                                    <p:animEffect transition="in" filter="blinds(horizontal)">
                                      <p:cBhvr>
                                        <p:cTn id="15" dur="5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187450" y="115888"/>
            <a:ext cx="6769100" cy="720725"/>
          </a:xfrm>
          <a:noFill/>
          <a:ln w="9525">
            <a:noFill/>
            <a:miter lim="800000"/>
            <a:headEnd/>
            <a:tailEnd/>
          </a:ln>
        </p:spPr>
        <p:txBody>
          <a:bodyPr anchor="ctr"/>
          <a:lstStyle/>
          <a:p>
            <a:pPr defTabSz="914400" fontAlgn="base">
              <a:spcAft>
                <a:spcPct val="0"/>
              </a:spcAft>
            </a:pPr>
            <a:r>
              <a:rPr lang="en-US" altLang="en-US" sz="2600" b="1" dirty="0" smtClean="0">
                <a:solidFill>
                  <a:srgbClr val="000066"/>
                </a:solidFill>
                <a:latin typeface="Arial" charset="0"/>
                <a:ea typeface="+mn-ea"/>
                <a:cs typeface="Arial" charset="0"/>
              </a:rPr>
              <a:t>SWFDP &amp; its </a:t>
            </a:r>
            <a:r>
              <a:rPr lang="en-US" altLang="en-US" sz="2600" b="1" dirty="0">
                <a:solidFill>
                  <a:srgbClr val="000066"/>
                </a:solidFill>
                <a:latin typeface="Arial" charset="0"/>
                <a:ea typeface="+mn-ea"/>
                <a:cs typeface="Arial" charset="0"/>
              </a:rPr>
              <a:t>framework and guidance</a:t>
            </a:r>
          </a:p>
        </p:txBody>
      </p:sp>
      <p:sp>
        <p:nvSpPr>
          <p:cNvPr id="5" name="Text Box 4"/>
          <p:cNvSpPr txBox="1">
            <a:spLocks noChangeArrowheads="1"/>
          </p:cNvSpPr>
          <p:nvPr/>
        </p:nvSpPr>
        <p:spPr bwMode="auto">
          <a:xfrm>
            <a:off x="175894" y="868680"/>
            <a:ext cx="8792210"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9pPr>
          </a:lstStyle>
          <a:p>
            <a:pPr marL="0" lvl="1" algn="just">
              <a:spcBef>
                <a:spcPct val="0"/>
              </a:spcBef>
            </a:pPr>
            <a:r>
              <a:rPr lang="en-US" altLang="en-US" sz="2200" b="1" dirty="0">
                <a:solidFill>
                  <a:srgbClr val="000099"/>
                </a:solidFill>
                <a:cs typeface="Arial" panose="020B0604020202020204" pitchFamily="34" charset="0"/>
              </a:rPr>
              <a:t>SWFDP </a:t>
            </a:r>
            <a:r>
              <a:rPr lang="en-US" altLang="en-US" sz="2200" b="1" dirty="0" smtClean="0">
                <a:solidFill>
                  <a:srgbClr val="000099"/>
                </a:solidFill>
                <a:cs typeface="Arial" panose="020B0604020202020204" pitchFamily="34" charset="0"/>
              </a:rPr>
              <a:t>started in 2006, is </a:t>
            </a:r>
            <a:r>
              <a:rPr lang="en-US" altLang="en-US" sz="2200" b="1" dirty="0">
                <a:solidFill>
                  <a:srgbClr val="000099"/>
                </a:solidFill>
                <a:cs typeface="Arial" panose="020B0604020202020204" pitchFamily="34" charset="0"/>
              </a:rPr>
              <a:t>organized within the </a:t>
            </a:r>
            <a:r>
              <a:rPr lang="en-US" altLang="en-US" sz="2200" b="1" dirty="0" smtClean="0">
                <a:solidFill>
                  <a:srgbClr val="000099"/>
                </a:solidFill>
                <a:cs typeface="Arial" panose="020B0604020202020204" pitchFamily="34" charset="0"/>
              </a:rPr>
              <a:t>WMO Commission </a:t>
            </a:r>
            <a:r>
              <a:rPr lang="en-US" altLang="en-US" sz="2200" b="1" dirty="0">
                <a:solidFill>
                  <a:srgbClr val="000099"/>
                </a:solidFill>
                <a:cs typeface="Arial" panose="020B0604020202020204" pitchFamily="34" charset="0"/>
              </a:rPr>
              <a:t>for Basic Systems (CBS) and taken care of by a Project Steering Group (PSG) established by CBS at WMO </a:t>
            </a:r>
            <a:endParaRPr lang="en-US" altLang="en-US" sz="2200" b="1" dirty="0">
              <a:solidFill>
                <a:srgbClr val="002060"/>
              </a:solidFill>
              <a:cs typeface="Arial" panose="020B0604020202020204" pitchFamily="34" charset="0"/>
            </a:endParaRPr>
          </a:p>
          <a:p>
            <a:pPr marL="0" lvl="1" algn="just">
              <a:spcBef>
                <a:spcPct val="0"/>
              </a:spcBef>
              <a:buClrTx/>
              <a:buFontTx/>
              <a:buNone/>
            </a:pPr>
            <a:endParaRPr lang="en-US" altLang="en-US" sz="2200" dirty="0" smtClean="0">
              <a:solidFill>
                <a:srgbClr val="000000"/>
              </a:solidFill>
              <a:cs typeface="Arial" panose="020B0604020202020204" pitchFamily="34" charset="0"/>
            </a:endParaRPr>
          </a:p>
          <a:p>
            <a:pPr marL="0" lvl="1" algn="just">
              <a:spcBef>
                <a:spcPct val="0"/>
              </a:spcBef>
              <a:buClrTx/>
              <a:buFontTx/>
              <a:buNone/>
            </a:pPr>
            <a:r>
              <a:rPr lang="en-US" altLang="en-US" sz="2200" dirty="0" smtClean="0">
                <a:solidFill>
                  <a:srgbClr val="000000"/>
                </a:solidFill>
                <a:cs typeface="Arial" panose="020B0604020202020204" pitchFamily="34" charset="0"/>
              </a:rPr>
              <a:t>PSG </a:t>
            </a:r>
            <a:r>
              <a:rPr lang="en-US" altLang="en-US" sz="2200" dirty="0">
                <a:solidFill>
                  <a:srgbClr val="000000"/>
                </a:solidFill>
                <a:cs typeface="Arial" panose="020B0604020202020204" pitchFamily="34" charset="0"/>
              </a:rPr>
              <a:t>has developed following two documents to detail overall project plan and provide guidelines for developing  SWFDP Regional </a:t>
            </a:r>
            <a:r>
              <a:rPr lang="en-US" altLang="en-US" sz="2200" dirty="0" smtClean="0">
                <a:solidFill>
                  <a:srgbClr val="000000"/>
                </a:solidFill>
                <a:cs typeface="Arial" panose="020B0604020202020204" pitchFamily="34" charset="0"/>
              </a:rPr>
              <a:t>Subprojects</a:t>
            </a:r>
          </a:p>
          <a:p>
            <a:pPr marL="0" lvl="1" algn="just">
              <a:spcBef>
                <a:spcPct val="0"/>
              </a:spcBef>
              <a:buClrTx/>
              <a:buFontTx/>
              <a:buNone/>
            </a:pPr>
            <a:endParaRPr lang="en-US" altLang="en-US" sz="2200" dirty="0">
              <a:solidFill>
                <a:srgbClr val="000000"/>
              </a:solidFill>
              <a:cs typeface="Arial" panose="020B0604020202020204" pitchFamily="34" charset="0"/>
            </a:endParaRPr>
          </a:p>
          <a:p>
            <a:pPr marL="0" lvl="1" algn="just">
              <a:spcBef>
                <a:spcPct val="0"/>
              </a:spcBef>
              <a:buClrTx/>
              <a:buFontTx/>
              <a:buChar char="•"/>
            </a:pPr>
            <a:r>
              <a:rPr lang="en-US" altLang="en-US" sz="2200" dirty="0" smtClean="0">
                <a:solidFill>
                  <a:srgbClr val="000000"/>
                </a:solidFill>
                <a:cs typeface="Arial" panose="020B0604020202020204" pitchFamily="34" charset="0"/>
              </a:rPr>
              <a:t>  </a:t>
            </a:r>
            <a:r>
              <a:rPr lang="en-US" altLang="en-US" sz="2200" i="1" dirty="0" smtClean="0">
                <a:solidFill>
                  <a:srgbClr val="000000"/>
                </a:solidFill>
                <a:cs typeface="Arial" panose="020B0604020202020204" pitchFamily="34" charset="0"/>
              </a:rPr>
              <a:t>SWFDP </a:t>
            </a:r>
            <a:r>
              <a:rPr lang="en-US" altLang="en-US" sz="2200" i="1" dirty="0">
                <a:solidFill>
                  <a:srgbClr val="000000"/>
                </a:solidFill>
                <a:cs typeface="Arial" panose="020B0604020202020204" pitchFamily="34" charset="0"/>
              </a:rPr>
              <a:t>Overall Project </a:t>
            </a:r>
            <a:r>
              <a:rPr lang="en-US" altLang="en-US" sz="2200" i="1" dirty="0" smtClean="0">
                <a:solidFill>
                  <a:srgbClr val="000000"/>
                </a:solidFill>
                <a:cs typeface="Arial" panose="020B0604020202020204" pitchFamily="34" charset="0"/>
              </a:rPr>
              <a:t>Plan</a:t>
            </a:r>
          </a:p>
          <a:p>
            <a:pPr marL="0" lvl="1" algn="just">
              <a:spcBef>
                <a:spcPct val="0"/>
              </a:spcBef>
              <a:buClrTx/>
              <a:buFontTx/>
              <a:buChar char="•"/>
            </a:pPr>
            <a:r>
              <a:rPr lang="en-US" altLang="en-US" sz="2200" i="1" dirty="0" smtClean="0">
                <a:solidFill>
                  <a:srgbClr val="000000"/>
                </a:solidFill>
                <a:cs typeface="Arial" panose="020B0604020202020204" pitchFamily="34" charset="0"/>
              </a:rPr>
              <a:t>  </a:t>
            </a:r>
            <a:r>
              <a:rPr lang="en-US" altLang="en-US" sz="2200" i="1" dirty="0">
                <a:solidFill>
                  <a:srgbClr val="000000"/>
                </a:solidFill>
                <a:cs typeface="Arial" panose="020B0604020202020204" pitchFamily="34" charset="0"/>
              </a:rPr>
              <a:t>SWFDP Guidebook for Planning Regional </a:t>
            </a:r>
            <a:r>
              <a:rPr lang="en-US" altLang="en-US" sz="2200" i="1" dirty="0" smtClean="0">
                <a:solidFill>
                  <a:srgbClr val="000000"/>
                </a:solidFill>
                <a:cs typeface="Arial" panose="020B0604020202020204" pitchFamily="34" charset="0"/>
              </a:rPr>
              <a:t>Subprojects</a:t>
            </a:r>
          </a:p>
          <a:p>
            <a:pPr marL="0" lvl="1" algn="just">
              <a:spcBef>
                <a:spcPct val="0"/>
              </a:spcBef>
            </a:pPr>
            <a:endParaRPr lang="en-US" altLang="ja-JP" sz="2200" dirty="0" smtClean="0">
              <a:ea typeface="Verdana" panose="020B0604030504040204" pitchFamily="34" charset="0"/>
              <a:cs typeface="Arial" panose="020B0604020202020204" pitchFamily="34" charset="0"/>
            </a:endParaRPr>
          </a:p>
          <a:p>
            <a:pPr marL="0" lvl="1" algn="just">
              <a:spcBef>
                <a:spcPct val="0"/>
              </a:spcBef>
            </a:pPr>
            <a:r>
              <a:rPr lang="en-US" altLang="ja-JP" sz="2200" dirty="0" smtClean="0">
                <a:solidFill>
                  <a:srgbClr val="C00000"/>
                </a:solidFill>
                <a:ea typeface="Verdana" panose="020B0604030504040204" pitchFamily="34" charset="0"/>
                <a:cs typeface="Arial" panose="020B0604020202020204" pitchFamily="34" charset="0"/>
              </a:rPr>
              <a:t>The </a:t>
            </a:r>
            <a:r>
              <a:rPr lang="en-US" altLang="ja-JP" sz="2200" dirty="0">
                <a:solidFill>
                  <a:srgbClr val="C00000"/>
                </a:solidFill>
                <a:ea typeface="Verdana" panose="020B0604030504040204" pitchFamily="34" charset="0"/>
                <a:cs typeface="Arial" panose="020B0604020202020204" pitchFamily="34" charset="0"/>
              </a:rPr>
              <a:t>SWFDP is cross-programmatic activity involving mainly GDPFS and PWS, </a:t>
            </a:r>
            <a:r>
              <a:rPr lang="en-US" altLang="ja-JP" sz="2200" dirty="0" smtClean="0">
                <a:solidFill>
                  <a:srgbClr val="C00000"/>
                </a:solidFill>
                <a:ea typeface="Verdana" panose="020B0604030504040204" pitchFamily="34" charset="0"/>
                <a:cs typeface="Arial" panose="020B0604020202020204" pitchFamily="34" charset="0"/>
              </a:rPr>
              <a:t>and including </a:t>
            </a:r>
            <a:r>
              <a:rPr lang="en-US" altLang="ja-JP" sz="2200" dirty="0">
                <a:solidFill>
                  <a:srgbClr val="C00000"/>
                </a:solidFill>
                <a:ea typeface="Verdana" panose="020B0604030504040204" pitchFamily="34" charset="0"/>
                <a:cs typeface="Arial" panose="020B0604020202020204" pitchFamily="34" charset="0"/>
              </a:rPr>
              <a:t>other relevant </a:t>
            </a:r>
            <a:r>
              <a:rPr lang="en-US" altLang="ja-JP" sz="2200" dirty="0" err="1" smtClean="0">
                <a:solidFill>
                  <a:srgbClr val="C00000"/>
                </a:solidFill>
                <a:ea typeface="Verdana" panose="020B0604030504040204" pitchFamily="34" charset="0"/>
                <a:cs typeface="Arial" panose="020B0604020202020204" pitchFamily="34" charset="0"/>
              </a:rPr>
              <a:t>programmes</a:t>
            </a:r>
            <a:r>
              <a:rPr lang="en-US" altLang="ja-JP" sz="2200" dirty="0" smtClean="0">
                <a:solidFill>
                  <a:srgbClr val="C00000"/>
                </a:solidFill>
                <a:ea typeface="Verdana" panose="020B0604030504040204" pitchFamily="34" charset="0"/>
                <a:cs typeface="Arial" panose="020B0604020202020204" pitchFamily="34" charset="0"/>
              </a:rPr>
              <a:t> and projects </a:t>
            </a:r>
            <a:r>
              <a:rPr lang="en-US" altLang="ja-JP" sz="2200" dirty="0">
                <a:solidFill>
                  <a:srgbClr val="C00000"/>
                </a:solidFill>
                <a:ea typeface="Verdana" panose="020B0604030504040204" pitchFamily="34" charset="0"/>
                <a:cs typeface="Arial" panose="020B0604020202020204" pitchFamily="34" charset="0"/>
              </a:rPr>
              <a:t>including DRR</a:t>
            </a:r>
            <a:r>
              <a:rPr lang="en-US" altLang="ja-JP" sz="2200" dirty="0" smtClean="0">
                <a:solidFill>
                  <a:srgbClr val="C00000"/>
                </a:solidFill>
                <a:ea typeface="Verdana" panose="020B0604030504040204" pitchFamily="34" charset="0"/>
                <a:cs typeface="Arial" panose="020B0604020202020204" pitchFamily="34" charset="0"/>
              </a:rPr>
              <a:t>, HWRP, TCP</a:t>
            </a:r>
            <a:r>
              <a:rPr lang="en-US" altLang="ja-JP" sz="2200" dirty="0">
                <a:solidFill>
                  <a:srgbClr val="C00000"/>
                </a:solidFill>
                <a:ea typeface="Verdana" panose="020B0604030504040204" pitchFamily="34" charset="0"/>
                <a:cs typeface="Arial" panose="020B0604020202020204" pitchFamily="34" charset="0"/>
              </a:rPr>
              <a:t>, MMO, SP, </a:t>
            </a:r>
            <a:r>
              <a:rPr lang="en-US" altLang="ja-JP" sz="2200" dirty="0" err="1">
                <a:solidFill>
                  <a:srgbClr val="C00000"/>
                </a:solidFill>
                <a:ea typeface="Verdana" panose="020B0604030504040204" pitchFamily="34" charset="0"/>
                <a:cs typeface="Arial" panose="020B0604020202020204" pitchFamily="34" charset="0"/>
              </a:rPr>
              <a:t>AgM</a:t>
            </a:r>
            <a:r>
              <a:rPr lang="en-US" altLang="ja-JP" sz="2200" dirty="0">
                <a:solidFill>
                  <a:srgbClr val="C00000"/>
                </a:solidFill>
                <a:ea typeface="Verdana" panose="020B0604030504040204" pitchFamily="34" charset="0"/>
                <a:cs typeface="Arial" panose="020B0604020202020204" pitchFamily="34" charset="0"/>
              </a:rPr>
              <a:t>, WWRP, ETR, LDCR, SIDS-MIT etc. </a:t>
            </a:r>
          </a:p>
          <a:p>
            <a:pPr marL="0" lvl="1" algn="just">
              <a:spcBef>
                <a:spcPct val="0"/>
              </a:spcBef>
              <a:buClrTx/>
            </a:pPr>
            <a:endParaRPr lang="en-US" altLang="en-US" sz="2200" i="1" dirty="0">
              <a:solidFill>
                <a:srgbClr val="C00000"/>
              </a:solidFill>
              <a:cs typeface="Arial" panose="020B0604020202020204" pitchFamily="34" charset="0"/>
            </a:endParaRPr>
          </a:p>
          <a:p>
            <a:pPr marL="0" lvl="1" algn="just">
              <a:spcBef>
                <a:spcPct val="0"/>
              </a:spcBef>
              <a:buClrTx/>
            </a:pPr>
            <a:endParaRPr lang="en-US" altLang="en-US" sz="2200" i="1" dirty="0">
              <a:solidFill>
                <a:srgbClr val="000000"/>
              </a:solidFill>
              <a:cs typeface="Arial" panose="020B0604020202020204" pitchFamily="34" charset="0"/>
            </a:endParaRPr>
          </a:p>
        </p:txBody>
      </p:sp>
      <p:sp>
        <p:nvSpPr>
          <p:cNvPr id="6" name="Rectangle 15"/>
          <p:cNvSpPr>
            <a:spLocks noChangeArrowheads="1"/>
          </p:cNvSpPr>
          <p:nvPr/>
        </p:nvSpPr>
        <p:spPr bwMode="auto">
          <a:xfrm>
            <a:off x="468312" y="868680"/>
            <a:ext cx="8207375" cy="129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9900"/>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9900"/>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9900"/>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9900"/>
              </a:buClr>
              <a:buFont typeface="Wingdings" panose="05000000000000000000" pitchFamily="2" charset="2"/>
              <a:buChar char="§"/>
              <a:defRPr sz="2000">
                <a:solidFill>
                  <a:schemeClr val="tx1"/>
                </a:solidFill>
                <a:latin typeface="Arial" panose="020B0604020202020204" pitchFamily="34" charset="0"/>
              </a:defRPr>
            </a:lvl9pPr>
          </a:lstStyle>
          <a:p>
            <a:pPr algn="just">
              <a:buFont typeface="Wingdings" panose="05000000000000000000" pitchFamily="2" charset="2"/>
              <a:buNone/>
            </a:pPr>
            <a:endParaRPr lang="en-US" altLang="en-US" sz="2200" b="1" dirty="0">
              <a:solidFill>
                <a:srgbClr val="002060"/>
              </a:solidFill>
              <a:cs typeface="Arial" panose="020B0604020202020204" pitchFamily="34" charset="0"/>
            </a:endParaRPr>
          </a:p>
        </p:txBody>
      </p:sp>
    </p:spTree>
    <p:extLst>
      <p:ext uri="{BB962C8B-B14F-4D97-AF65-F5344CB8AC3E}">
        <p14:creationId xmlns:p14="http://schemas.microsoft.com/office/powerpoint/2010/main" val="3706383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1192213" y="34925"/>
            <a:ext cx="6835775" cy="72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9pPr>
          </a:lstStyle>
          <a:p>
            <a:pPr algn="ctr">
              <a:spcBef>
                <a:spcPct val="20000"/>
              </a:spcBef>
            </a:pPr>
            <a:r>
              <a:rPr lang="en-GB" altLang="en-US" sz="2600" b="1" dirty="0">
                <a:solidFill>
                  <a:srgbClr val="000066"/>
                </a:solidFill>
                <a:latin typeface="Arial" charset="0"/>
                <a:cs typeface="Arial" charset="0"/>
              </a:rPr>
              <a:t>Vision</a:t>
            </a:r>
            <a:endParaRPr lang="en-US" altLang="en-US" sz="2600" b="1" dirty="0">
              <a:solidFill>
                <a:srgbClr val="000066"/>
              </a:solidFill>
              <a:latin typeface="Arial" charset="0"/>
              <a:cs typeface="Arial" charset="0"/>
            </a:endParaRPr>
          </a:p>
        </p:txBody>
      </p:sp>
      <p:sp>
        <p:nvSpPr>
          <p:cNvPr id="5" name="Rectangle 4"/>
          <p:cNvSpPr>
            <a:spLocks noChangeArrowheads="1"/>
          </p:cNvSpPr>
          <p:nvPr/>
        </p:nvSpPr>
        <p:spPr bwMode="auto">
          <a:xfrm>
            <a:off x="223673" y="1139744"/>
            <a:ext cx="8497888" cy="3449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3050" indent="-533400">
              <a:spcBef>
                <a:spcPct val="20000"/>
              </a:spcBef>
              <a:buChar char="§"/>
              <a:defRPr sz="2800">
                <a:solidFill>
                  <a:schemeClr val="tx1"/>
                </a:solidFill>
                <a:latin typeface="Arial" panose="020B0604020202020204" pitchFamily="34" charset="0"/>
              </a:defRPr>
            </a:lvl1pPr>
            <a:lvl2pPr marL="990600" indent="-533400">
              <a:spcBef>
                <a:spcPct val="20000"/>
              </a:spcBef>
              <a:buChar char="§"/>
              <a:defRPr sz="2800">
                <a:solidFill>
                  <a:schemeClr val="tx1"/>
                </a:solidFill>
                <a:latin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defRPr>
            </a:lvl3pPr>
            <a:lvl4pPr marL="1752600" indent="-381000">
              <a:spcBef>
                <a:spcPct val="20000"/>
              </a:spcBef>
              <a:buChar char="§"/>
              <a:defRPr sz="2000">
                <a:solidFill>
                  <a:schemeClr val="tx1"/>
                </a:solidFill>
                <a:latin typeface="Arial" panose="020B0604020202020204" pitchFamily="34" charset="0"/>
              </a:defRPr>
            </a:lvl4pPr>
            <a:lvl5pPr marL="2209800" indent="-381000">
              <a:spcBef>
                <a:spcPct val="20000"/>
              </a:spcBef>
              <a:buChar char="§"/>
              <a:defRPr sz="2000">
                <a:solidFill>
                  <a:schemeClr val="tx1"/>
                </a:solidFill>
                <a:latin typeface="Arial" panose="020B0604020202020204" pitchFamily="34" charset="0"/>
              </a:defRPr>
            </a:lvl5pPr>
            <a:lvl6pPr marL="2667000" indent="-381000" eaLnBrk="0" fontAlgn="base" hangingPunct="0">
              <a:spcBef>
                <a:spcPct val="20000"/>
              </a:spcBef>
              <a:spcAft>
                <a:spcPct val="0"/>
              </a:spcAft>
              <a:buClr>
                <a:srgbClr val="FF9900"/>
              </a:buClr>
              <a:buFont typeface="Wingdings" panose="05000000000000000000" pitchFamily="2" charset="2"/>
              <a:buChar char="§"/>
              <a:defRPr sz="2000">
                <a:solidFill>
                  <a:schemeClr val="tx1"/>
                </a:solidFill>
                <a:latin typeface="Arial" panose="020B0604020202020204" pitchFamily="34" charset="0"/>
              </a:defRPr>
            </a:lvl6pPr>
            <a:lvl7pPr marL="3124200" indent="-381000" eaLnBrk="0" fontAlgn="base" hangingPunct="0">
              <a:spcBef>
                <a:spcPct val="20000"/>
              </a:spcBef>
              <a:spcAft>
                <a:spcPct val="0"/>
              </a:spcAft>
              <a:buClr>
                <a:srgbClr val="FF9900"/>
              </a:buClr>
              <a:buFont typeface="Wingdings" panose="05000000000000000000" pitchFamily="2" charset="2"/>
              <a:buChar char="§"/>
              <a:defRPr sz="2000">
                <a:solidFill>
                  <a:schemeClr val="tx1"/>
                </a:solidFill>
                <a:latin typeface="Arial" panose="020B0604020202020204" pitchFamily="34" charset="0"/>
              </a:defRPr>
            </a:lvl7pPr>
            <a:lvl8pPr marL="3581400" indent="-381000" eaLnBrk="0" fontAlgn="base" hangingPunct="0">
              <a:spcBef>
                <a:spcPct val="20000"/>
              </a:spcBef>
              <a:spcAft>
                <a:spcPct val="0"/>
              </a:spcAft>
              <a:buClr>
                <a:srgbClr val="FF9900"/>
              </a:buClr>
              <a:buFont typeface="Wingdings" panose="05000000000000000000" pitchFamily="2" charset="2"/>
              <a:buChar char="§"/>
              <a:defRPr sz="2000">
                <a:solidFill>
                  <a:schemeClr val="tx1"/>
                </a:solidFill>
                <a:latin typeface="Arial" panose="020B0604020202020204" pitchFamily="34" charset="0"/>
              </a:defRPr>
            </a:lvl8pPr>
            <a:lvl9pPr marL="4038600" indent="-381000" eaLnBrk="0" fontAlgn="base" hangingPunct="0">
              <a:spcBef>
                <a:spcPct val="20000"/>
              </a:spcBef>
              <a:spcAft>
                <a:spcPct val="0"/>
              </a:spcAft>
              <a:buClr>
                <a:srgbClr val="FF9900"/>
              </a:buClr>
              <a:buFont typeface="Wingdings" panose="05000000000000000000" pitchFamily="2" charset="2"/>
              <a:buChar char="§"/>
              <a:defRPr sz="2000">
                <a:solidFill>
                  <a:schemeClr val="tx1"/>
                </a:solidFill>
                <a:latin typeface="Arial" panose="020B0604020202020204" pitchFamily="34" charset="0"/>
              </a:defRPr>
            </a:lvl9pPr>
          </a:lstStyle>
          <a:p>
            <a:pPr algn="ctr">
              <a:lnSpc>
                <a:spcPct val="90000"/>
              </a:lnSpc>
              <a:buFont typeface="Wingdings" panose="05000000000000000000" pitchFamily="2" charset="2"/>
              <a:buNone/>
            </a:pPr>
            <a:r>
              <a:rPr lang="en-GB" altLang="en-US" sz="2200" b="1" dirty="0">
                <a:solidFill>
                  <a:srgbClr val="000000"/>
                </a:solidFill>
              </a:rPr>
              <a:t>	</a:t>
            </a:r>
            <a:r>
              <a:rPr lang="en-GB" altLang="en-US" sz="2200" dirty="0">
                <a:solidFill>
                  <a:srgbClr val="000099"/>
                </a:solidFill>
                <a:cs typeface="Arial" panose="020B0604020202020204" pitchFamily="34" charset="0"/>
              </a:rPr>
              <a:t>WM Congress provided vision for improving severe weather forecasting and warning services in developing countries </a:t>
            </a:r>
            <a:endParaRPr lang="en-US" altLang="en-US" sz="2200" dirty="0">
              <a:solidFill>
                <a:srgbClr val="000099"/>
              </a:solidFill>
              <a:cs typeface="Arial" panose="020B0604020202020204" pitchFamily="34" charset="0"/>
            </a:endParaRPr>
          </a:p>
          <a:p>
            <a:pPr>
              <a:lnSpc>
                <a:spcPct val="90000"/>
              </a:lnSpc>
              <a:buFont typeface="Wingdings" panose="05000000000000000000" pitchFamily="2" charset="2"/>
              <a:buNone/>
            </a:pPr>
            <a:endParaRPr lang="en-GB" altLang="en-US" sz="2200" dirty="0" smtClean="0">
              <a:solidFill>
                <a:srgbClr val="000000"/>
              </a:solidFill>
              <a:cs typeface="Arial" panose="020B0604020202020204" pitchFamily="34" charset="0"/>
            </a:endParaRPr>
          </a:p>
          <a:p>
            <a:pPr>
              <a:lnSpc>
                <a:spcPct val="90000"/>
              </a:lnSpc>
              <a:buFont typeface="Wingdings" panose="05000000000000000000" pitchFamily="2" charset="2"/>
              <a:buNone/>
            </a:pPr>
            <a:endParaRPr lang="en-GB" altLang="en-US" sz="2200" dirty="0">
              <a:solidFill>
                <a:srgbClr val="000000"/>
              </a:solidFill>
              <a:cs typeface="Arial" panose="020B0604020202020204" pitchFamily="34" charset="0"/>
            </a:endParaRPr>
          </a:p>
          <a:p>
            <a:pPr algn="just">
              <a:lnSpc>
                <a:spcPct val="90000"/>
              </a:lnSpc>
              <a:spcBef>
                <a:spcPts val="600"/>
              </a:spcBef>
              <a:buFont typeface="Wingdings" panose="05000000000000000000" pitchFamily="2" charset="2"/>
              <a:buNone/>
            </a:pPr>
            <a:r>
              <a:rPr lang="en-GB" altLang="en-US" sz="2200" dirty="0">
                <a:solidFill>
                  <a:srgbClr val="000000"/>
                </a:solidFill>
              </a:rPr>
              <a:t>	“NMHSs in developing countries are able to implement and maintain reliable and effective routine forecasting and severe weather warning programmes through enhanced use of NWP products and delivery of timely and authoritative forecasts and early warnings, thereby contributing to reducing the risk of disasters from natural hazards</a:t>
            </a:r>
            <a:r>
              <a:rPr lang="en-GB" altLang="en-US" sz="2200" dirty="0" smtClean="0">
                <a:solidFill>
                  <a:srgbClr val="000000"/>
                </a:solidFill>
              </a:rPr>
              <a:t>.” </a:t>
            </a:r>
            <a:r>
              <a:rPr lang="en-GB" altLang="en-US" sz="2200" dirty="0" smtClean="0">
                <a:solidFill>
                  <a:srgbClr val="000099"/>
                </a:solidFill>
              </a:rPr>
              <a:t> </a:t>
            </a:r>
            <a:r>
              <a:rPr lang="en-GB" altLang="en-US" sz="2200" dirty="0">
                <a:solidFill>
                  <a:srgbClr val="000099"/>
                </a:solidFill>
              </a:rPr>
              <a:t>Cg-15 ( 2007) &amp; Cg-16 (2011)</a:t>
            </a:r>
          </a:p>
          <a:p>
            <a:pPr>
              <a:lnSpc>
                <a:spcPct val="90000"/>
              </a:lnSpc>
              <a:buFont typeface="Wingdings" panose="05000000000000000000" pitchFamily="2" charset="2"/>
              <a:buNone/>
            </a:pPr>
            <a:endParaRPr lang="en-GB" altLang="en-US" sz="2200" b="1" dirty="0">
              <a:solidFill>
                <a:srgbClr val="333399"/>
              </a:solidFill>
            </a:endParaRPr>
          </a:p>
          <a:p>
            <a:pPr>
              <a:lnSpc>
                <a:spcPct val="90000"/>
              </a:lnSpc>
              <a:buFont typeface="Wingdings" panose="05000000000000000000" pitchFamily="2" charset="2"/>
              <a:buNone/>
            </a:pPr>
            <a:endParaRPr lang="en-GB" altLang="en-US" sz="2200" b="1" dirty="0">
              <a:solidFill>
                <a:srgbClr val="333399"/>
              </a:solidFill>
            </a:endParaRPr>
          </a:p>
          <a:p>
            <a:pPr>
              <a:lnSpc>
                <a:spcPct val="90000"/>
              </a:lnSpc>
              <a:buFont typeface="Wingdings" panose="05000000000000000000" pitchFamily="2" charset="2"/>
              <a:buNone/>
            </a:pPr>
            <a:r>
              <a:rPr lang="en-GB" altLang="en-US" sz="2200" b="1" dirty="0">
                <a:solidFill>
                  <a:srgbClr val="333399"/>
                </a:solidFill>
              </a:rPr>
              <a:t>	</a:t>
            </a:r>
            <a:endParaRPr lang="en-GB" altLang="en-US" sz="2200" dirty="0">
              <a:solidFill>
                <a:srgbClr val="000000"/>
              </a:solidFill>
            </a:endParaRPr>
          </a:p>
        </p:txBody>
      </p:sp>
      <p:sp>
        <p:nvSpPr>
          <p:cNvPr id="2" name="TextBox 1"/>
          <p:cNvSpPr txBox="1"/>
          <p:nvPr/>
        </p:nvSpPr>
        <p:spPr>
          <a:xfrm>
            <a:off x="1311427" y="5211266"/>
            <a:ext cx="6461705" cy="492443"/>
          </a:xfrm>
          <a:prstGeom prst="rect">
            <a:avLst/>
          </a:prstGeom>
          <a:noFill/>
        </p:spPr>
        <p:txBody>
          <a:bodyPr wrap="none" rtlCol="0">
            <a:spAutoFit/>
          </a:bodyPr>
          <a:lstStyle/>
          <a:p>
            <a:r>
              <a:rPr lang="en-US" sz="2600" b="1" dirty="0" smtClean="0">
                <a:solidFill>
                  <a:srgbClr val="C00000"/>
                </a:solidFill>
              </a:rPr>
              <a:t>This  WMO  vision is realized through SWFDP </a:t>
            </a:r>
            <a:endParaRPr lang="en-US" sz="2600" b="1" dirty="0">
              <a:solidFill>
                <a:srgbClr val="C00000"/>
              </a:solidFill>
            </a:endParaRPr>
          </a:p>
        </p:txBody>
      </p:sp>
    </p:spTree>
    <p:extLst>
      <p:ext uri="{BB962C8B-B14F-4D97-AF65-F5344CB8AC3E}">
        <p14:creationId xmlns:p14="http://schemas.microsoft.com/office/powerpoint/2010/main" val="1142760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10833" y="836613"/>
            <a:ext cx="8570277"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marL="0" marR="0" lvl="0" indent="0" algn="just" defTabSz="914400" eaLnBrk="0" fontAlgn="base" latinLnBrk="0" hangingPunct="0">
              <a:lnSpc>
                <a:spcPct val="100000"/>
              </a:lnSpc>
              <a:spcBef>
                <a:spcPct val="50000"/>
              </a:spcBef>
              <a:spcAft>
                <a:spcPct val="0"/>
              </a:spcAft>
              <a:buClr>
                <a:srgbClr val="FF9900"/>
              </a:buClr>
              <a:buSzTx/>
              <a:buFont typeface="Wingdings" panose="05000000000000000000" pitchFamily="2" charset="2"/>
              <a:buNone/>
              <a:tabLst/>
              <a:defRPr/>
            </a:pPr>
            <a:r>
              <a:rPr kumimoji="0" lang="en-US" altLang="en-US" sz="1800" b="1" i="0" u="none" strike="noStrike" kern="0" cap="none" spc="0" normalizeH="0" baseline="0" dirty="0" smtClean="0">
                <a:ln>
                  <a:noFill/>
                </a:ln>
                <a:solidFill>
                  <a:srgbClr val="C00000"/>
                </a:solidFill>
                <a:effectLst/>
                <a:uLnTx/>
                <a:uFillTx/>
                <a:latin typeface="Arial" charset="0"/>
              </a:rPr>
              <a:t>Phase I:</a:t>
            </a:r>
            <a:r>
              <a:rPr kumimoji="0" lang="en-US" altLang="en-US" sz="1800" b="1" i="0" u="none" strike="noStrike" kern="0" cap="none" spc="0" normalizeH="0" baseline="0" dirty="0" smtClean="0">
                <a:ln>
                  <a:noFill/>
                </a:ln>
                <a:solidFill>
                  <a:srgbClr val="0000FF"/>
                </a:solidFill>
                <a:effectLst/>
                <a:uLnTx/>
                <a:uFillTx/>
                <a:latin typeface="Arial" charset="0"/>
              </a:rPr>
              <a:t> Overall Project Planning: </a:t>
            </a:r>
          </a:p>
          <a:p>
            <a:pPr marL="0" marR="0" lvl="0" indent="0" algn="just"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0" cap="none" spc="0" normalizeH="0" baseline="0" dirty="0" smtClean="0">
                <a:ln>
                  <a:noFill/>
                </a:ln>
                <a:solidFill>
                  <a:srgbClr val="000000"/>
                </a:solidFill>
                <a:effectLst/>
                <a:uLnTx/>
                <a:uFillTx/>
                <a:latin typeface="Arial" charset="0"/>
              </a:rPr>
              <a:t>Establish regional partnerships including:</a:t>
            </a:r>
          </a:p>
          <a:p>
            <a:pPr marL="342900" marR="0" lvl="0" indent="-342900" algn="just" defTabSz="91440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1800" b="0" i="0" u="none" strike="noStrike" kern="0" cap="none" spc="0" normalizeH="0" baseline="0" dirty="0" smtClean="0">
                <a:ln>
                  <a:noFill/>
                </a:ln>
                <a:solidFill>
                  <a:srgbClr val="000000"/>
                </a:solidFill>
                <a:effectLst/>
                <a:uLnTx/>
                <a:uFillTx/>
                <a:latin typeface="Arial" charset="0"/>
              </a:rPr>
              <a:t>Strong commitment by the participating Members (NMHSs) in a geographical area </a:t>
            </a:r>
          </a:p>
          <a:p>
            <a:pPr marL="342900" marR="0" lvl="0" indent="-342900" algn="just" defTabSz="91440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1800" b="0" i="0" u="none" strike="noStrike" kern="0" cap="none" spc="0" normalizeH="0" baseline="0" dirty="0" smtClean="0">
                <a:ln>
                  <a:noFill/>
                </a:ln>
                <a:solidFill>
                  <a:srgbClr val="000000"/>
                </a:solidFill>
                <a:effectLst/>
                <a:uLnTx/>
                <a:uFillTx/>
                <a:latin typeface="Arial" charset="0"/>
              </a:rPr>
              <a:t>Identification &amp; commitment of the possible Global and Regional Centres </a:t>
            </a:r>
          </a:p>
          <a:p>
            <a:pPr marL="342900" marR="0" lvl="0" indent="-342900" algn="just" defTabSz="91440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1800" b="0" i="0" u="none" strike="noStrike" kern="0" cap="none" spc="0" normalizeH="0" baseline="0" dirty="0" smtClean="0">
                <a:ln>
                  <a:noFill/>
                </a:ln>
                <a:solidFill>
                  <a:srgbClr val="000000"/>
                </a:solidFill>
                <a:effectLst/>
                <a:uLnTx/>
                <a:uFillTx/>
                <a:latin typeface="Arial" charset="0"/>
              </a:rPr>
              <a:t>the types of severe weather to focus on (starting with a few top hazards)</a:t>
            </a:r>
          </a:p>
          <a:p>
            <a:pPr marL="342900" marR="0" lvl="0" indent="-342900" algn="just" defTabSz="91440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1800" b="0" i="0" u="none" strike="noStrike" kern="0" cap="none" spc="0" normalizeH="0" baseline="0" dirty="0" smtClean="0">
                <a:ln>
                  <a:noFill/>
                </a:ln>
                <a:solidFill>
                  <a:srgbClr val="000000"/>
                </a:solidFill>
                <a:effectLst/>
                <a:uLnTx/>
                <a:uFillTx/>
                <a:latin typeface="Arial" charset="0"/>
              </a:rPr>
              <a:t>Preparation of products by Global and Regional centres </a:t>
            </a:r>
          </a:p>
          <a:p>
            <a:pPr marL="342900" marR="0" lvl="0" indent="-342900" algn="just" defTabSz="91440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1800" b="0" i="0" u="none" strike="noStrike" kern="0" cap="none" spc="0" normalizeH="0" baseline="0" dirty="0" smtClean="0">
                <a:ln>
                  <a:noFill/>
                </a:ln>
                <a:solidFill>
                  <a:srgbClr val="000000"/>
                </a:solidFill>
                <a:effectLst/>
                <a:uLnTx/>
                <a:uFillTx/>
                <a:latin typeface="Arial" charset="0"/>
              </a:rPr>
              <a:t>Developing project website and web portal (to be maintained by the lead Regional Centre)</a:t>
            </a:r>
          </a:p>
          <a:p>
            <a:pPr marL="0" marR="0" lvl="0" indent="0" algn="just" defTabSz="914400" eaLnBrk="0" fontAlgn="base" latinLnBrk="0" hangingPunct="0">
              <a:lnSpc>
                <a:spcPct val="100000"/>
              </a:lnSpc>
              <a:spcBef>
                <a:spcPct val="50000"/>
              </a:spcBef>
              <a:spcAft>
                <a:spcPct val="0"/>
              </a:spcAft>
              <a:buClr>
                <a:srgbClr val="FF9900"/>
              </a:buClr>
              <a:buSzTx/>
              <a:buFont typeface="Wingdings" panose="05000000000000000000" pitchFamily="2" charset="2"/>
              <a:buNone/>
              <a:tabLst/>
              <a:defRPr/>
            </a:pPr>
            <a:r>
              <a:rPr kumimoji="0" lang="en-US" altLang="en-US" sz="1800" b="1" i="0" u="none" strike="noStrike" kern="0" cap="none" spc="0" normalizeH="0" baseline="0" dirty="0" smtClean="0">
                <a:ln>
                  <a:noFill/>
                </a:ln>
                <a:solidFill>
                  <a:srgbClr val="C00000"/>
                </a:solidFill>
                <a:effectLst/>
                <a:uLnTx/>
                <a:uFillTx/>
                <a:latin typeface="Arial" charset="0"/>
              </a:rPr>
              <a:t>Phase II: </a:t>
            </a:r>
            <a:r>
              <a:rPr kumimoji="0" lang="en-US" altLang="en-US" sz="1800" b="1" i="0" u="none" strike="noStrike" kern="0" cap="none" spc="0" normalizeH="0" baseline="0" dirty="0" smtClean="0">
                <a:ln>
                  <a:noFill/>
                </a:ln>
                <a:solidFill>
                  <a:srgbClr val="0000FF"/>
                </a:solidFill>
                <a:effectLst/>
                <a:uLnTx/>
                <a:uFillTx/>
                <a:latin typeface="Arial" charset="0"/>
              </a:rPr>
              <a:t>Regional Subproject Implementation Planning and Execution</a:t>
            </a:r>
            <a:r>
              <a:rPr kumimoji="0" lang="en-US" altLang="en-US" sz="1800" b="0" i="0" u="none" strike="noStrike" kern="0" cap="none" spc="0" normalizeH="0" baseline="0" dirty="0" smtClean="0">
                <a:ln>
                  <a:noFill/>
                </a:ln>
                <a:solidFill>
                  <a:srgbClr val="0000FF"/>
                </a:solidFill>
                <a:effectLst/>
                <a:uLnTx/>
                <a:uFillTx/>
                <a:latin typeface="Arial" charset="0"/>
              </a:rPr>
              <a:t>: </a:t>
            </a:r>
          </a:p>
          <a:p>
            <a:pPr marL="342900" marR="0" lvl="0" indent="-342900" algn="just" defTabSz="91440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1800" b="0" i="0" u="none" strike="noStrike" kern="0" cap="none" spc="0" normalizeH="0" baseline="0" dirty="0" smtClean="0">
                <a:ln>
                  <a:noFill/>
                </a:ln>
                <a:solidFill>
                  <a:srgbClr val="000000"/>
                </a:solidFill>
                <a:effectLst/>
                <a:uLnTx/>
                <a:uFillTx/>
                <a:latin typeface="Arial" charset="0"/>
              </a:rPr>
              <a:t>Establishing Regional Subproject Management Teams (RSMT)</a:t>
            </a:r>
          </a:p>
          <a:p>
            <a:pPr marL="342900" marR="0" lvl="0" indent="-342900" algn="just" defTabSz="91440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1800" b="0" i="0" u="none" strike="noStrike" kern="0" cap="none" spc="0" normalizeH="0" baseline="0" dirty="0" smtClean="0">
                <a:ln>
                  <a:noFill/>
                </a:ln>
                <a:solidFill>
                  <a:srgbClr val="000000"/>
                </a:solidFill>
                <a:effectLst/>
                <a:uLnTx/>
                <a:uFillTx/>
                <a:latin typeface="Arial" charset="0"/>
              </a:rPr>
              <a:t>Regional &amp; National Implementation Plans (RSIPs &amp; IPs)</a:t>
            </a:r>
          </a:p>
          <a:p>
            <a:pPr marL="342900" marR="0" lvl="0" indent="-342900" algn="just" defTabSz="91440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1800" b="0" i="0" u="none" strike="noStrike" kern="0" cap="none" spc="0" normalizeH="0" baseline="0" dirty="0" smtClean="0">
                <a:ln>
                  <a:noFill/>
                </a:ln>
                <a:solidFill>
                  <a:srgbClr val="000000"/>
                </a:solidFill>
                <a:effectLst/>
                <a:uLnTx/>
                <a:uFillTx/>
                <a:latin typeface="Arial" charset="0"/>
              </a:rPr>
              <a:t>Start prototype demonstration focusing on short to medium-range forecasting and warning services (1-2 years) </a:t>
            </a:r>
          </a:p>
          <a:p>
            <a:pPr marL="342900" marR="0" lvl="0" indent="-342900" algn="just" defTabSz="91440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1800" b="0" i="0" u="none" strike="noStrike" kern="0" cap="none" spc="0" normalizeH="0" baseline="0" dirty="0" smtClean="0">
                <a:ln>
                  <a:noFill/>
                </a:ln>
                <a:solidFill>
                  <a:srgbClr val="000000"/>
                </a:solidFill>
                <a:effectLst/>
                <a:uLnTx/>
                <a:uFillTx/>
                <a:latin typeface="Arial" charset="0"/>
              </a:rPr>
              <a:t>Capacity development through specialized training </a:t>
            </a:r>
            <a:r>
              <a:rPr kumimoji="0" lang="en-US" altLang="en-US" sz="1800" b="0" i="0" u="none" strike="noStrike" kern="0" cap="none" spc="0" normalizeH="0" baseline="0" dirty="0" err="1" smtClean="0">
                <a:ln>
                  <a:noFill/>
                </a:ln>
                <a:solidFill>
                  <a:srgbClr val="000000"/>
                </a:solidFill>
                <a:effectLst/>
                <a:uLnTx/>
                <a:uFillTx/>
                <a:latin typeface="Arial" charset="0"/>
              </a:rPr>
              <a:t>programmes</a:t>
            </a:r>
            <a:r>
              <a:rPr kumimoji="0" lang="en-US" altLang="en-US" sz="1800" b="0" i="0" u="none" strike="noStrike" kern="0" cap="none" spc="0" normalizeH="0" baseline="0" dirty="0" smtClean="0">
                <a:ln>
                  <a:noFill/>
                </a:ln>
                <a:solidFill>
                  <a:srgbClr val="000000"/>
                </a:solidFill>
                <a:effectLst/>
                <a:uLnTx/>
                <a:uFillTx/>
                <a:latin typeface="Arial" charset="0"/>
              </a:rPr>
              <a:t> on forecasting and service delivery</a:t>
            </a:r>
          </a:p>
          <a:p>
            <a:pPr marL="342900" marR="0" lvl="0" indent="-342900" algn="just" defTabSz="91440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1800" b="0" i="0" u="none" strike="noStrike" kern="0" cap="none" spc="0" normalizeH="0" baseline="0" dirty="0" smtClean="0">
                <a:ln>
                  <a:noFill/>
                </a:ln>
                <a:solidFill>
                  <a:srgbClr val="000000"/>
                </a:solidFill>
                <a:effectLst/>
                <a:uLnTx/>
                <a:uFillTx/>
                <a:latin typeface="Arial" charset="0"/>
              </a:rPr>
              <a:t>Submission of Quarterly Progress Reports by the NMHSs	(verification, feedback, tracking etc.)</a:t>
            </a:r>
            <a:endParaRPr kumimoji="0" lang="en-US" altLang="en-US" sz="1800" b="0" i="0" u="none" strike="noStrike" kern="0" cap="none" spc="0" normalizeH="0" baseline="0" dirty="0">
              <a:ln>
                <a:noFill/>
              </a:ln>
              <a:solidFill>
                <a:srgbClr val="000000"/>
              </a:solidFill>
              <a:effectLst/>
              <a:uLnTx/>
              <a:uFillTx/>
              <a:latin typeface="Arial" charset="0"/>
            </a:endParaRPr>
          </a:p>
        </p:txBody>
      </p:sp>
      <p:sp>
        <p:nvSpPr>
          <p:cNvPr id="5" name="Title 1"/>
          <p:cNvSpPr txBox="1">
            <a:spLocks/>
          </p:cNvSpPr>
          <p:nvPr/>
        </p:nvSpPr>
        <p:spPr bwMode="auto">
          <a:xfrm>
            <a:off x="740568" y="44450"/>
            <a:ext cx="7527925" cy="792163"/>
          </a:xfrm>
          <a:prstGeom prst="rect">
            <a:avLst/>
          </a:prstGeom>
          <a:noFill/>
          <a:ln w="9525">
            <a:noFill/>
            <a:miter lim="800000"/>
            <a:headEnd/>
            <a:tailEnd/>
          </a:ln>
        </p:spPr>
        <p:txBody>
          <a:bodyPr vert="horz" lIns="91440" tIns="45720" rIns="91440" bIns="45720" rtlCol="0" anchor="ctr">
            <a:normAutofit/>
          </a:bodyPr>
          <a:lstStyle>
            <a:defPPr>
              <a:defRPr lang="en-US"/>
            </a:defPPr>
            <a:lvl1pPr algn="ctr" defTabSz="914400" fontAlgn="base">
              <a:spcBef>
                <a:spcPct val="0"/>
              </a:spcBef>
              <a:spcAft>
                <a:spcPct val="0"/>
              </a:spcAft>
              <a:buNone/>
              <a:defRPr sz="2600" b="1">
                <a:solidFill>
                  <a:srgbClr val="000066"/>
                </a:solidFill>
                <a:latin typeface="Arial" charset="0"/>
                <a:cs typeface="Arial" charset="0"/>
              </a:defRPr>
            </a:lvl1pPr>
          </a:lstStyle>
          <a:p>
            <a:r>
              <a:rPr lang="en-US" altLang="en-US" dirty="0" smtClean="0"/>
              <a:t>SWFDP Implementation process</a:t>
            </a:r>
            <a:endParaRPr lang="en-US" altLang="en-US" dirty="0"/>
          </a:p>
        </p:txBody>
      </p:sp>
      <p:sp>
        <p:nvSpPr>
          <p:cNvPr id="2" name="TextBox 1"/>
          <p:cNvSpPr txBox="1"/>
          <p:nvPr/>
        </p:nvSpPr>
        <p:spPr>
          <a:xfrm>
            <a:off x="7536383" y="6150632"/>
            <a:ext cx="1365567" cy="369332"/>
          </a:xfrm>
          <a:prstGeom prst="rect">
            <a:avLst/>
          </a:prstGeom>
          <a:noFill/>
        </p:spPr>
        <p:txBody>
          <a:bodyPr wrap="none" rtlCol="0">
            <a:spAutoFit/>
          </a:bodyPr>
          <a:lstStyle/>
          <a:p>
            <a:r>
              <a:rPr lang="en-US" b="1" dirty="0" smtClean="0">
                <a:solidFill>
                  <a:srgbClr val="C00000"/>
                </a:solidFill>
              </a:rPr>
              <a:t>Continues….</a:t>
            </a:r>
            <a:endParaRPr lang="en-US" b="1" dirty="0">
              <a:solidFill>
                <a:srgbClr val="C00000"/>
              </a:solidFill>
            </a:endParaRPr>
          </a:p>
        </p:txBody>
      </p:sp>
    </p:spTree>
    <p:extLst>
      <p:ext uri="{BB962C8B-B14F-4D97-AF65-F5344CB8AC3E}">
        <p14:creationId xmlns:p14="http://schemas.microsoft.com/office/powerpoint/2010/main" val="2688862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23848" y="1145858"/>
            <a:ext cx="8569325" cy="46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9pPr>
          </a:lstStyle>
          <a:p>
            <a:pPr marL="0" marR="0" lvl="0" indent="0" algn="just" defTabSz="914400" eaLnBrk="0" fontAlgn="base" latinLnBrk="0" hangingPunct="0">
              <a:lnSpc>
                <a:spcPct val="100000"/>
              </a:lnSpc>
              <a:spcBef>
                <a:spcPct val="50000"/>
              </a:spcBef>
              <a:spcAft>
                <a:spcPct val="0"/>
              </a:spcAft>
              <a:buClr>
                <a:srgbClr val="FF9900"/>
              </a:buClr>
              <a:buSzTx/>
              <a:buFont typeface="Wingdings" panose="05000000000000000000" pitchFamily="2" charset="2"/>
              <a:buNone/>
              <a:tabLst/>
              <a:defRPr/>
            </a:pPr>
            <a:r>
              <a:rPr kumimoji="0" lang="en-US" altLang="en-US" sz="1800" b="1" i="0" u="none" strike="noStrike" kern="0" cap="none" spc="0" normalizeH="0" baseline="0" noProof="0" dirty="0" smtClean="0">
                <a:ln>
                  <a:noFill/>
                </a:ln>
                <a:solidFill>
                  <a:srgbClr val="C00000"/>
                </a:solidFill>
                <a:effectLst/>
                <a:uLnTx/>
                <a:uFillTx/>
                <a:latin typeface="Arial" panose="020B0604020202020204" pitchFamily="34" charset="0"/>
              </a:rPr>
              <a:t>Phase III: </a:t>
            </a:r>
            <a:r>
              <a:rPr kumimoji="0" lang="en-US" altLang="en-US" sz="1800" b="1" i="0" u="none" strike="noStrike" kern="0" cap="none" spc="0" normalizeH="0" baseline="0" noProof="0" dirty="0" smtClean="0">
                <a:ln>
                  <a:noFill/>
                </a:ln>
                <a:solidFill>
                  <a:srgbClr val="0000FF"/>
                </a:solidFill>
                <a:effectLst/>
                <a:uLnTx/>
                <a:uFillTx/>
                <a:latin typeface="Arial" panose="020B0604020202020204" pitchFamily="34" charset="0"/>
              </a:rPr>
              <a:t>Evaluation of the SWFDP Regional Subproject and broaden  (return to I or II if necessary):</a:t>
            </a:r>
          </a:p>
          <a:p>
            <a:pPr marL="0" marR="0" lvl="0" indent="0" algn="just" defTabSz="914400" eaLnBrk="0" fontAlgn="base" latinLnBrk="0" hangingPunct="0">
              <a:lnSpc>
                <a:spcPct val="100000"/>
              </a:lnSpc>
              <a:spcBef>
                <a:spcPct val="0"/>
              </a:spcBef>
              <a:spcAft>
                <a:spcPct val="0"/>
              </a:spcAft>
              <a:buClr>
                <a:srgbClr val="FF9900"/>
              </a:buClr>
              <a:buSzTx/>
              <a:buFont typeface="Wingdings" panose="05000000000000000000" pitchFamily="2" charset="2"/>
              <a:buNone/>
              <a:tabLst/>
              <a:defRPr/>
            </a:pPr>
            <a:endParaRPr kumimoji="0" lang="en-US" altLang="en-US" sz="1800" b="0" i="0" u="none" strike="noStrike" kern="0" cap="none" spc="0" normalizeH="0" baseline="0" noProof="0" dirty="0" smtClean="0">
              <a:ln>
                <a:noFill/>
              </a:ln>
              <a:solidFill>
                <a:srgbClr val="000000"/>
              </a:solidFill>
              <a:effectLst/>
              <a:uLnTx/>
              <a:uFillTx/>
              <a:latin typeface="Arial" panose="020B0604020202020204" pitchFamily="34" charset="0"/>
            </a:endParaRPr>
          </a:p>
          <a:p>
            <a:pPr marL="0" marR="0" lvl="0" indent="-342000" algn="just" defTabSz="91440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1800" b="0" i="0" u="none" strike="noStrike" kern="0" cap="none" spc="0" normalizeH="0" baseline="0" noProof="0" dirty="0" smtClean="0">
                <a:ln>
                  <a:noFill/>
                </a:ln>
                <a:solidFill>
                  <a:srgbClr val="000000"/>
                </a:solidFill>
                <a:effectLst/>
                <a:uLnTx/>
                <a:uFillTx/>
                <a:latin typeface="Arial" panose="020B0604020202020204" pitchFamily="34" charset="0"/>
              </a:rPr>
              <a:t>Evaluation of the progress reports </a:t>
            </a:r>
          </a:p>
          <a:p>
            <a:pPr marL="0" marR="0" lvl="0" indent="-342000" algn="just" defTabSz="91440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1800" b="0" i="0" u="none" strike="noStrike" kern="0" cap="none" spc="0" normalizeH="0" baseline="0" noProof="0" dirty="0" smtClean="0">
                <a:ln>
                  <a:noFill/>
                </a:ln>
                <a:solidFill>
                  <a:srgbClr val="000000"/>
                </a:solidFill>
                <a:effectLst/>
                <a:uLnTx/>
                <a:uFillTx/>
                <a:latin typeface="Arial" panose="020B0604020202020204" pitchFamily="34" charset="0"/>
              </a:rPr>
              <a:t>Tracking and analysis for further improvement </a:t>
            </a:r>
          </a:p>
          <a:p>
            <a:pPr marL="0" marR="0" lvl="0" indent="-342000" algn="just" defTabSz="91440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1800" b="0" i="0" u="none" strike="noStrike" kern="0" cap="none" spc="0" normalizeH="0" baseline="0" noProof="0" dirty="0" smtClean="0">
                <a:ln>
                  <a:noFill/>
                </a:ln>
                <a:solidFill>
                  <a:srgbClr val="000000"/>
                </a:solidFill>
                <a:effectLst/>
                <a:uLnTx/>
                <a:uFillTx/>
                <a:latin typeface="Arial" panose="020B0604020202020204" pitchFamily="34" charset="0"/>
              </a:rPr>
              <a:t>More countries, more hazards </a:t>
            </a:r>
          </a:p>
          <a:p>
            <a:pPr marL="0" marR="0" lvl="0" indent="-342000" algn="just" defTabSz="91440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1800" b="0" i="0" u="none" strike="noStrike" kern="0" cap="none" spc="0" normalizeH="0" baseline="0" noProof="0" dirty="0" smtClean="0">
                <a:ln>
                  <a:noFill/>
                </a:ln>
                <a:solidFill>
                  <a:srgbClr val="000000"/>
                </a:solidFill>
                <a:effectLst/>
                <a:uLnTx/>
                <a:uFillTx/>
                <a:latin typeface="Arial" panose="020B0604020202020204" pitchFamily="34" charset="0"/>
              </a:rPr>
              <a:t>Continuous evaluation, </a:t>
            </a:r>
            <a:r>
              <a:rPr lang="en-US" altLang="en-US" sz="1800" kern="0" dirty="0">
                <a:solidFill>
                  <a:srgbClr val="000000"/>
                </a:solidFill>
                <a:latin typeface="Arial" charset="0"/>
              </a:rPr>
              <a:t>training</a:t>
            </a:r>
            <a:r>
              <a:rPr kumimoji="0" lang="en-US" altLang="en-US" sz="1800" b="0" i="0" u="none" strike="noStrike" kern="0" cap="none" spc="0" normalizeH="0" baseline="0" noProof="0" dirty="0" smtClean="0">
                <a:ln>
                  <a:noFill/>
                </a:ln>
                <a:solidFill>
                  <a:srgbClr val="000000"/>
                </a:solidFill>
                <a:effectLst/>
                <a:uLnTx/>
                <a:uFillTx/>
                <a:latin typeface="Arial" panose="020B0604020202020204" pitchFamily="34" charset="0"/>
              </a:rPr>
              <a:t> and reporting</a:t>
            </a:r>
          </a:p>
          <a:p>
            <a:pPr marL="0" marR="0" lvl="0" indent="0" algn="just" defTabSz="914400" eaLnBrk="0" fontAlgn="base" latinLnBrk="0" hangingPunct="0">
              <a:lnSpc>
                <a:spcPct val="100000"/>
              </a:lnSpc>
              <a:spcBef>
                <a:spcPct val="50000"/>
              </a:spcBef>
              <a:spcAft>
                <a:spcPct val="0"/>
              </a:spcAft>
              <a:buClr>
                <a:srgbClr val="FF9900"/>
              </a:buClr>
              <a:buSzTx/>
              <a:buFont typeface="Wingdings" panose="05000000000000000000" pitchFamily="2" charset="2"/>
              <a:buNone/>
              <a:tabLst/>
              <a:defRPr/>
            </a:pPr>
            <a:r>
              <a:rPr kumimoji="0" lang="en-US" altLang="en-US" sz="1800" b="1" i="0" u="none" strike="noStrike" kern="0" cap="none" spc="0" normalizeH="0" baseline="0" noProof="0" dirty="0" smtClean="0">
                <a:ln>
                  <a:noFill/>
                </a:ln>
                <a:solidFill>
                  <a:srgbClr val="C00000"/>
                </a:solidFill>
                <a:effectLst/>
                <a:uLnTx/>
                <a:uFillTx/>
                <a:latin typeface="Arial" panose="020B0604020202020204" pitchFamily="34" charset="0"/>
              </a:rPr>
              <a:t>Phase IV: </a:t>
            </a:r>
            <a:r>
              <a:rPr kumimoji="0" lang="en-US" altLang="en-US" sz="1800" b="1" i="0" u="none" strike="noStrike" kern="0" cap="none" spc="0" normalizeH="0" baseline="0" noProof="0" dirty="0" smtClean="0">
                <a:ln>
                  <a:noFill/>
                </a:ln>
                <a:solidFill>
                  <a:srgbClr val="0000FF"/>
                </a:solidFill>
                <a:effectLst/>
                <a:uLnTx/>
                <a:uFillTx/>
                <a:latin typeface="Arial" panose="020B0604020202020204" pitchFamily="34" charset="0"/>
              </a:rPr>
              <a:t>Regional Subproject Long-term Sustainability and Future Developments:</a:t>
            </a:r>
            <a:r>
              <a:rPr kumimoji="0" lang="en-US" altLang="en-US" sz="1800" b="0" i="0" u="none" strike="noStrike" kern="0" cap="none" spc="0" normalizeH="0" baseline="0" noProof="0" dirty="0" smtClean="0">
                <a:ln>
                  <a:noFill/>
                </a:ln>
                <a:solidFill>
                  <a:srgbClr val="000000"/>
                </a:solidFill>
                <a:effectLst/>
                <a:uLnTx/>
                <a:uFillTx/>
                <a:latin typeface="Arial" panose="020B0604020202020204" pitchFamily="34" charset="0"/>
              </a:rPr>
              <a:t>  </a:t>
            </a:r>
          </a:p>
          <a:p>
            <a:pPr marL="0" marR="0" lvl="0" indent="0" algn="just" defTabSz="914400" eaLnBrk="0" fontAlgn="base" latinLnBrk="0" hangingPunct="0">
              <a:lnSpc>
                <a:spcPct val="100000"/>
              </a:lnSpc>
              <a:spcBef>
                <a:spcPct val="0"/>
              </a:spcBef>
              <a:spcAft>
                <a:spcPct val="0"/>
              </a:spcAft>
              <a:buClr>
                <a:srgbClr val="FF9900"/>
              </a:buClr>
              <a:buSzTx/>
              <a:buFont typeface="Wingdings" panose="05000000000000000000" pitchFamily="2" charset="2"/>
              <a:buNone/>
              <a:tabLst/>
              <a:defRPr/>
            </a:pPr>
            <a:endParaRPr kumimoji="0" lang="en-US" altLang="en-US" sz="1800" b="0" i="0" u="none" strike="noStrike" kern="0" cap="none" spc="0" normalizeH="0" baseline="0" noProof="0" dirty="0" smtClean="0">
              <a:ln>
                <a:noFill/>
              </a:ln>
              <a:solidFill>
                <a:srgbClr val="000000"/>
              </a:solidFill>
              <a:effectLst/>
              <a:uLnTx/>
              <a:uFillTx/>
              <a:latin typeface="Arial" panose="020B0604020202020204" pitchFamily="34" charset="0"/>
            </a:endParaRPr>
          </a:p>
          <a:p>
            <a:pPr marL="342000" indent="-342000" algn="just" defTabSz="914400" eaLnBrk="0" fontAlgn="base" hangingPunct="0">
              <a:spcBef>
                <a:spcPct val="0"/>
              </a:spcBef>
              <a:spcAft>
                <a:spcPct val="0"/>
              </a:spcAft>
              <a:buFont typeface="Courier New" panose="02070309020205020404" pitchFamily="49" charset="0"/>
              <a:buChar char="o"/>
            </a:pPr>
            <a:r>
              <a:rPr lang="en-US" altLang="en-US" sz="1800" kern="0" dirty="0">
                <a:solidFill>
                  <a:srgbClr val="000000"/>
                </a:solidFill>
              </a:rPr>
              <a:t>Sustain operations and expand partnerships through continuous development,  </a:t>
            </a:r>
            <a:r>
              <a:rPr lang="en-US" altLang="en-US" sz="1800" kern="0" dirty="0" smtClean="0">
                <a:solidFill>
                  <a:srgbClr val="000000"/>
                </a:solidFill>
              </a:rPr>
              <a:t>  regular </a:t>
            </a:r>
            <a:r>
              <a:rPr lang="en-US" altLang="en-US" sz="1800" kern="0" dirty="0">
                <a:solidFill>
                  <a:srgbClr val="000000"/>
                </a:solidFill>
              </a:rPr>
              <a:t>trainings and sharing knowledge </a:t>
            </a:r>
          </a:p>
          <a:p>
            <a:pPr marL="342000" indent="-342000" algn="just" defTabSz="914400" eaLnBrk="0" fontAlgn="base" hangingPunct="0">
              <a:spcBef>
                <a:spcPct val="0"/>
              </a:spcBef>
              <a:spcAft>
                <a:spcPct val="0"/>
              </a:spcAft>
              <a:buFont typeface="Courier New" panose="02070309020205020404" pitchFamily="49" charset="0"/>
              <a:buChar char="o"/>
            </a:pPr>
            <a:r>
              <a:rPr lang="en-US" altLang="en-US" sz="1800" kern="0" dirty="0">
                <a:solidFill>
                  <a:srgbClr val="000000"/>
                </a:solidFill>
              </a:rPr>
              <a:t>Future capability and technology developments, and to foster broadening of activities in synergy with other WMO </a:t>
            </a:r>
            <a:r>
              <a:rPr lang="en-US" altLang="en-US" sz="1800" kern="0" dirty="0" err="1">
                <a:solidFill>
                  <a:srgbClr val="000000"/>
                </a:solidFill>
              </a:rPr>
              <a:t>Programmes</a:t>
            </a:r>
            <a:r>
              <a:rPr lang="en-US" altLang="en-US" sz="1800" kern="0" dirty="0">
                <a:solidFill>
                  <a:srgbClr val="000000"/>
                </a:solidFill>
              </a:rPr>
              <a:t>  </a:t>
            </a:r>
          </a:p>
          <a:p>
            <a:pPr marL="342000" indent="-342000" algn="just" defTabSz="914400" eaLnBrk="0" fontAlgn="base" hangingPunct="0">
              <a:spcBef>
                <a:spcPct val="0"/>
              </a:spcBef>
              <a:spcAft>
                <a:spcPct val="0"/>
              </a:spcAft>
              <a:buFont typeface="Courier New" panose="02070309020205020404" pitchFamily="49" charset="0"/>
              <a:buChar char="o"/>
            </a:pPr>
            <a:r>
              <a:rPr lang="en-US" altLang="en-US" sz="1800" kern="0" dirty="0">
                <a:solidFill>
                  <a:srgbClr val="000000"/>
                </a:solidFill>
              </a:rPr>
              <a:t>Responsibility of management to be taken by the concerned Regional Association </a:t>
            </a:r>
          </a:p>
        </p:txBody>
      </p:sp>
      <p:sp>
        <p:nvSpPr>
          <p:cNvPr id="5" name="Title 1"/>
          <p:cNvSpPr txBox="1">
            <a:spLocks/>
          </p:cNvSpPr>
          <p:nvPr/>
        </p:nvSpPr>
        <p:spPr bwMode="auto">
          <a:xfrm>
            <a:off x="844549" y="44450"/>
            <a:ext cx="7527925" cy="792163"/>
          </a:xfrm>
          <a:prstGeom prst="rect">
            <a:avLst/>
          </a:prstGeom>
          <a:noFill/>
          <a:ln w="9525">
            <a:noFill/>
            <a:miter lim="800000"/>
            <a:headEnd/>
            <a:tailEnd/>
          </a:ln>
        </p:spPr>
        <p:txBody>
          <a:bodyPr vert="horz" lIns="91440" tIns="45720" rIns="91440" bIns="45720" rtlCol="0" anchor="ctr">
            <a:normAutofit/>
          </a:bodyPr>
          <a:lstStyle>
            <a:defPPr>
              <a:defRPr lang="en-US"/>
            </a:defPPr>
            <a:lvl1pPr algn="ctr" defTabSz="914400" fontAlgn="base">
              <a:spcBef>
                <a:spcPct val="0"/>
              </a:spcBef>
              <a:spcAft>
                <a:spcPct val="0"/>
              </a:spcAft>
              <a:buNone/>
              <a:defRPr sz="2600" b="1">
                <a:solidFill>
                  <a:srgbClr val="000066"/>
                </a:solidFill>
                <a:latin typeface="Arial" charset="0"/>
                <a:cs typeface="Arial" charset="0"/>
              </a:defRPr>
            </a:lvl1pPr>
          </a:lstStyle>
          <a:p>
            <a:r>
              <a:rPr lang="fr-CH" altLang="en-US" dirty="0"/>
              <a:t>SWFDP </a:t>
            </a:r>
            <a:r>
              <a:rPr lang="fr-CH" altLang="en-US" dirty="0" err="1"/>
              <a:t>Implementation</a:t>
            </a:r>
            <a:r>
              <a:rPr lang="fr-CH" altLang="en-US" dirty="0"/>
              <a:t> </a:t>
            </a:r>
            <a:r>
              <a:rPr lang="fr-CH" altLang="en-US" dirty="0" err="1"/>
              <a:t>process</a:t>
            </a:r>
            <a:endParaRPr lang="en-US" altLang="en-US" dirty="0"/>
          </a:p>
        </p:txBody>
      </p:sp>
    </p:spTree>
    <p:extLst>
      <p:ext uri="{BB962C8B-B14F-4D97-AF65-F5344CB8AC3E}">
        <p14:creationId xmlns:p14="http://schemas.microsoft.com/office/powerpoint/2010/main" val="2423155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88607" y="690880"/>
            <a:ext cx="8775383" cy="4669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spcBef>
                <a:spcPct val="20000"/>
              </a:spcBef>
              <a:buChar char="§"/>
              <a:defRPr sz="2800">
                <a:solidFill>
                  <a:schemeClr val="tx1"/>
                </a:solidFill>
                <a:latin typeface="Arial" panose="020B0604020202020204" pitchFamily="34" charset="0"/>
              </a:defRPr>
            </a:lvl1pPr>
            <a:lvl2pPr marL="990600" indent="-533400">
              <a:spcBef>
                <a:spcPct val="20000"/>
              </a:spcBef>
              <a:buChar char="§"/>
              <a:defRPr sz="2800">
                <a:solidFill>
                  <a:schemeClr val="tx1"/>
                </a:solidFill>
                <a:latin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9900"/>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9900"/>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9900"/>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9900"/>
              </a:buClr>
              <a:buFont typeface="Wingdings" panose="05000000000000000000" pitchFamily="2" charset="2"/>
              <a:buChar char="§"/>
              <a:defRPr sz="2000">
                <a:solidFill>
                  <a:schemeClr val="tx1"/>
                </a:solidFill>
                <a:latin typeface="Arial" panose="020B0604020202020204" pitchFamily="34" charset="0"/>
              </a:defRPr>
            </a:lvl9pPr>
          </a:lstStyle>
          <a:p>
            <a:pPr>
              <a:lnSpc>
                <a:spcPct val="90000"/>
              </a:lnSpc>
              <a:buFont typeface="Wingdings" panose="05000000000000000000" pitchFamily="2" charset="2"/>
              <a:buNone/>
            </a:pPr>
            <a:r>
              <a:rPr lang="en-GB" altLang="en-US" sz="1600" b="1" i="1" dirty="0">
                <a:solidFill>
                  <a:srgbClr val="000000"/>
                </a:solidFill>
              </a:rPr>
              <a:t>	</a:t>
            </a:r>
            <a:r>
              <a:rPr lang="en-GB" altLang="en-US" sz="1600" b="1" i="1" dirty="0">
                <a:solidFill>
                  <a:srgbClr val="333399"/>
                </a:solidFill>
              </a:rPr>
              <a:t>	</a:t>
            </a:r>
            <a:endParaRPr lang="en-GB" altLang="en-US" sz="2000" dirty="0">
              <a:solidFill>
                <a:srgbClr val="000000"/>
              </a:solidFill>
            </a:endParaRPr>
          </a:p>
          <a:p>
            <a:pPr marL="285750" lvl="2" indent="-285750">
              <a:lnSpc>
                <a:spcPct val="90000"/>
              </a:lnSpc>
              <a:spcBef>
                <a:spcPts val="0"/>
              </a:spcBef>
              <a:spcAft>
                <a:spcPts val="600"/>
              </a:spcAft>
              <a:buClr>
                <a:srgbClr val="000000"/>
              </a:buClr>
              <a:buFont typeface="Wingdings" panose="05000000000000000000" pitchFamily="2" charset="2"/>
              <a:buChar char="Ø"/>
            </a:pPr>
            <a:r>
              <a:rPr lang="en-GB" altLang="zh-CN" sz="1800" b="1" u="sng" dirty="0">
                <a:solidFill>
                  <a:srgbClr val="000000"/>
                </a:solidFill>
                <a:ea typeface="SimSun" panose="02010600030101010101" pitchFamily="2" charset="-122"/>
              </a:rPr>
              <a:t>SWFDP-Southern Africa</a:t>
            </a:r>
            <a:r>
              <a:rPr lang="en-GB" altLang="zh-CN" sz="1800" dirty="0">
                <a:solidFill>
                  <a:srgbClr val="000000"/>
                </a:solidFill>
                <a:ea typeface="SimSun" panose="02010600030101010101" pitchFamily="2" charset="-122"/>
              </a:rPr>
              <a:t> </a:t>
            </a:r>
            <a:r>
              <a:rPr lang="en-GB" altLang="zh-CN" sz="1800" dirty="0">
                <a:solidFill>
                  <a:srgbClr val="008000"/>
                </a:solidFill>
                <a:ea typeface="SimSun" panose="02010600030101010101" pitchFamily="2" charset="-122"/>
              </a:rPr>
              <a:t>(Fully operational and sustained (Phase-IV))</a:t>
            </a:r>
          </a:p>
          <a:p>
            <a:pPr marL="0" lvl="2" indent="0">
              <a:lnSpc>
                <a:spcPct val="90000"/>
              </a:lnSpc>
              <a:spcBef>
                <a:spcPts val="0"/>
              </a:spcBef>
              <a:spcAft>
                <a:spcPts val="600"/>
              </a:spcAft>
              <a:buClr>
                <a:srgbClr val="000000"/>
              </a:buClr>
              <a:buNone/>
            </a:pPr>
            <a:r>
              <a:rPr lang="en-GB" altLang="zh-CN" sz="1800" dirty="0" smtClean="0">
                <a:solidFill>
                  <a:srgbClr val="996633"/>
                </a:solidFill>
                <a:ea typeface="SimSun" panose="02010600030101010101" pitchFamily="2" charset="-122"/>
              </a:rPr>
              <a:t>	</a:t>
            </a:r>
            <a:r>
              <a:rPr lang="en-GB" altLang="zh-CN" sz="1800" b="1" i="1" dirty="0" smtClean="0">
                <a:solidFill>
                  <a:srgbClr val="0000FF"/>
                </a:solidFill>
                <a:ea typeface="SimSun" panose="02010600030101010101" pitchFamily="2" charset="-122"/>
              </a:rPr>
              <a:t>16 </a:t>
            </a:r>
            <a:r>
              <a:rPr lang="en-GB" altLang="zh-CN" sz="1800" b="1" i="1" dirty="0">
                <a:solidFill>
                  <a:srgbClr val="0000FF"/>
                </a:solidFill>
                <a:ea typeface="SimSun" panose="02010600030101010101" pitchFamily="2" charset="-122"/>
              </a:rPr>
              <a:t>countries</a:t>
            </a:r>
            <a:r>
              <a:rPr lang="fr-CH" altLang="zh-CN" sz="1800" b="1" i="1" dirty="0">
                <a:solidFill>
                  <a:srgbClr val="0000FF"/>
                </a:solidFill>
                <a:ea typeface="SimSun" panose="02010600030101010101" pitchFamily="2" charset="-122"/>
              </a:rPr>
              <a:t>; </a:t>
            </a:r>
            <a:r>
              <a:rPr lang="en-GB" altLang="zh-CN" sz="1800" dirty="0">
                <a:solidFill>
                  <a:srgbClr val="990099"/>
                </a:solidFill>
                <a:ea typeface="SimSun" panose="02010600030101010101" pitchFamily="2" charset="-122"/>
              </a:rPr>
              <a:t>RSMC Pretoria, RSMC-TC La </a:t>
            </a:r>
            <a:r>
              <a:rPr lang="en-GB" altLang="zh-CN" sz="1800" dirty="0" err="1">
                <a:solidFill>
                  <a:srgbClr val="990099"/>
                </a:solidFill>
                <a:ea typeface="SimSun" panose="02010600030101010101" pitchFamily="2" charset="-122"/>
              </a:rPr>
              <a:t>R</a:t>
            </a:r>
            <a:r>
              <a:rPr lang="en-GB" altLang="zh-CN" sz="1800" dirty="0" err="1">
                <a:solidFill>
                  <a:srgbClr val="990099"/>
                </a:solidFill>
                <a:latin typeface="Times" panose="02020603050405020304" pitchFamily="18" charset="0"/>
                <a:ea typeface="SimSun" panose="02010600030101010101" pitchFamily="2" charset="-122"/>
              </a:rPr>
              <a:t>é</a:t>
            </a:r>
            <a:r>
              <a:rPr lang="en-GB" altLang="zh-CN" sz="1800" dirty="0" err="1">
                <a:solidFill>
                  <a:srgbClr val="990099"/>
                </a:solidFill>
                <a:ea typeface="SimSun" panose="02010600030101010101" pitchFamily="2" charset="-122"/>
              </a:rPr>
              <a:t>union</a:t>
            </a:r>
            <a:endParaRPr lang="en-GB" altLang="zh-CN" sz="1800" i="1" dirty="0">
              <a:solidFill>
                <a:srgbClr val="990099"/>
              </a:solidFill>
              <a:ea typeface="SimSun" panose="02010600030101010101" pitchFamily="2" charset="-122"/>
            </a:endParaRPr>
          </a:p>
          <a:p>
            <a:pPr marL="285750" lvl="2" indent="-285750">
              <a:lnSpc>
                <a:spcPct val="90000"/>
              </a:lnSpc>
              <a:spcBef>
                <a:spcPts val="0"/>
              </a:spcBef>
              <a:spcAft>
                <a:spcPts val="600"/>
              </a:spcAft>
              <a:buClr>
                <a:srgbClr val="000000"/>
              </a:buClr>
              <a:buFont typeface="Wingdings" panose="05000000000000000000" pitchFamily="2" charset="2"/>
              <a:buChar char="Ø"/>
            </a:pPr>
            <a:r>
              <a:rPr lang="en-GB" altLang="zh-CN" sz="1800" b="1" u="sng" dirty="0">
                <a:solidFill>
                  <a:srgbClr val="000000"/>
                </a:solidFill>
                <a:ea typeface="SimSun" panose="02010600030101010101" pitchFamily="2" charset="-122"/>
              </a:rPr>
              <a:t>SWFDDP-South Pacific Islands</a:t>
            </a:r>
            <a:r>
              <a:rPr lang="en-GB" altLang="zh-CN" sz="1800" dirty="0">
                <a:solidFill>
                  <a:srgbClr val="000000"/>
                </a:solidFill>
                <a:ea typeface="SimSun" panose="02010600030101010101" pitchFamily="2" charset="-122"/>
              </a:rPr>
              <a:t> </a:t>
            </a:r>
            <a:r>
              <a:rPr lang="en-GB" altLang="zh-CN" sz="1800" dirty="0">
                <a:solidFill>
                  <a:srgbClr val="008000"/>
                </a:solidFill>
                <a:ea typeface="SimSun" panose="02010600030101010101" pitchFamily="2" charset="-122"/>
              </a:rPr>
              <a:t>(In progress with full demonstration (Phase-III)) </a:t>
            </a:r>
            <a:endParaRPr lang="en-GB" altLang="zh-CN" sz="1800" dirty="0">
              <a:solidFill>
                <a:srgbClr val="000000"/>
              </a:solidFill>
              <a:ea typeface="SimSun" panose="02010600030101010101" pitchFamily="2" charset="-122"/>
            </a:endParaRPr>
          </a:p>
          <a:p>
            <a:pPr marL="0" lvl="2" indent="0">
              <a:lnSpc>
                <a:spcPct val="90000"/>
              </a:lnSpc>
              <a:spcBef>
                <a:spcPts val="0"/>
              </a:spcBef>
              <a:spcAft>
                <a:spcPts val="600"/>
              </a:spcAft>
              <a:buClr>
                <a:srgbClr val="000000"/>
              </a:buClr>
              <a:buNone/>
            </a:pPr>
            <a:r>
              <a:rPr lang="en-GB" altLang="zh-CN" sz="1800" dirty="0" smtClean="0">
                <a:solidFill>
                  <a:srgbClr val="000000"/>
                </a:solidFill>
                <a:ea typeface="SimSun" panose="02010600030101010101" pitchFamily="2" charset="-122"/>
              </a:rPr>
              <a:t>	</a:t>
            </a:r>
            <a:r>
              <a:rPr lang="en-GB" altLang="zh-CN" sz="1800" b="1" i="1" dirty="0" smtClean="0">
                <a:solidFill>
                  <a:srgbClr val="0000FF"/>
                </a:solidFill>
                <a:ea typeface="SimSun" panose="02010600030101010101" pitchFamily="2" charset="-122"/>
              </a:rPr>
              <a:t>9 </a:t>
            </a:r>
            <a:r>
              <a:rPr lang="en-GB" altLang="zh-CN" sz="1800" b="1" i="1" dirty="0">
                <a:solidFill>
                  <a:srgbClr val="0000FF"/>
                </a:solidFill>
                <a:ea typeface="SimSun" panose="02010600030101010101" pitchFamily="2" charset="-122"/>
              </a:rPr>
              <a:t>Island States;</a:t>
            </a:r>
            <a:r>
              <a:rPr lang="en-GB" altLang="zh-CN" sz="1800" i="1" dirty="0">
                <a:solidFill>
                  <a:srgbClr val="0000FF"/>
                </a:solidFill>
                <a:ea typeface="SimSun" panose="02010600030101010101" pitchFamily="2" charset="-122"/>
              </a:rPr>
              <a:t> </a:t>
            </a:r>
            <a:r>
              <a:rPr lang="en-GB" altLang="zh-CN" sz="1800" dirty="0">
                <a:solidFill>
                  <a:srgbClr val="990099"/>
                </a:solidFill>
                <a:ea typeface="SimSun" panose="02010600030101010101" pitchFamily="2" charset="-122"/>
              </a:rPr>
              <a:t>RSMC Wellington, RSMC-TC Fiji</a:t>
            </a:r>
          </a:p>
          <a:p>
            <a:pPr marL="285750" lvl="2" indent="-285750">
              <a:lnSpc>
                <a:spcPct val="90000"/>
              </a:lnSpc>
              <a:spcBef>
                <a:spcPts val="0"/>
              </a:spcBef>
              <a:spcAft>
                <a:spcPts val="600"/>
              </a:spcAft>
              <a:buClr>
                <a:srgbClr val="000000"/>
              </a:buClr>
              <a:buFont typeface="Wingdings" panose="05000000000000000000" pitchFamily="2" charset="2"/>
              <a:buChar char="Ø"/>
            </a:pPr>
            <a:r>
              <a:rPr lang="en-GB" altLang="zh-CN" sz="1800" b="1" u="sng" dirty="0">
                <a:solidFill>
                  <a:srgbClr val="000000"/>
                </a:solidFill>
                <a:ea typeface="SimSun" panose="02010600030101010101" pitchFamily="2" charset="-122"/>
              </a:rPr>
              <a:t>SWFDP-Eastern Africa</a:t>
            </a:r>
            <a:r>
              <a:rPr lang="en-GB" altLang="zh-CN" sz="1800" dirty="0">
                <a:solidFill>
                  <a:srgbClr val="000000"/>
                </a:solidFill>
                <a:ea typeface="SimSun" panose="02010600030101010101" pitchFamily="2" charset="-122"/>
              </a:rPr>
              <a:t> </a:t>
            </a:r>
            <a:r>
              <a:rPr lang="en-GB" altLang="zh-CN" sz="1800" dirty="0">
                <a:solidFill>
                  <a:srgbClr val="008000"/>
                </a:solidFill>
                <a:ea typeface="SimSun" panose="02010600030101010101" pitchFamily="2" charset="-122"/>
              </a:rPr>
              <a:t>(In progress with full demonstration (Phase-III</a:t>
            </a:r>
            <a:r>
              <a:rPr lang="en-GB" altLang="zh-CN" sz="1800" dirty="0" smtClean="0">
                <a:solidFill>
                  <a:srgbClr val="008000"/>
                </a:solidFill>
                <a:ea typeface="SimSun" panose="02010600030101010101" pitchFamily="2" charset="-122"/>
              </a:rPr>
              <a:t>))</a:t>
            </a:r>
            <a:endParaRPr lang="en-GB" altLang="zh-CN" sz="1800" dirty="0" smtClean="0">
              <a:solidFill>
                <a:srgbClr val="000000"/>
              </a:solidFill>
              <a:ea typeface="SimSun" panose="02010600030101010101" pitchFamily="2" charset="-122"/>
            </a:endParaRPr>
          </a:p>
          <a:p>
            <a:pPr marL="0" lvl="2" indent="0">
              <a:lnSpc>
                <a:spcPct val="90000"/>
              </a:lnSpc>
              <a:spcBef>
                <a:spcPts val="0"/>
              </a:spcBef>
              <a:spcAft>
                <a:spcPts val="600"/>
              </a:spcAft>
              <a:buNone/>
            </a:pPr>
            <a:r>
              <a:rPr lang="en-GB" altLang="zh-CN" sz="1800" b="1" i="1" dirty="0" smtClean="0">
                <a:solidFill>
                  <a:srgbClr val="0000FF"/>
                </a:solidFill>
                <a:ea typeface="SimSun" panose="02010600030101010101" pitchFamily="2" charset="-122"/>
              </a:rPr>
              <a:t>	7 countries;</a:t>
            </a:r>
            <a:r>
              <a:rPr lang="en-GB" altLang="zh-CN" sz="1800" i="1" dirty="0" smtClean="0">
                <a:solidFill>
                  <a:srgbClr val="0000FF"/>
                </a:solidFill>
                <a:ea typeface="SimSun" panose="02010600030101010101" pitchFamily="2" charset="-122"/>
              </a:rPr>
              <a:t> </a:t>
            </a:r>
            <a:r>
              <a:rPr lang="en-GB" altLang="zh-CN" sz="1800" dirty="0" smtClean="0">
                <a:solidFill>
                  <a:srgbClr val="990099"/>
                </a:solidFill>
                <a:ea typeface="SimSun" panose="02010600030101010101" pitchFamily="2" charset="-122"/>
              </a:rPr>
              <a:t>RSMC Nairobi, RFSC Dar </a:t>
            </a:r>
            <a:r>
              <a:rPr lang="en-GB" altLang="zh-CN" sz="1800" dirty="0" err="1" smtClean="0">
                <a:solidFill>
                  <a:srgbClr val="990099"/>
                </a:solidFill>
                <a:ea typeface="SimSun" panose="02010600030101010101" pitchFamily="2" charset="-122"/>
              </a:rPr>
              <a:t>Es</a:t>
            </a:r>
            <a:r>
              <a:rPr lang="en-GB" altLang="zh-CN" sz="1800" dirty="0" smtClean="0">
                <a:solidFill>
                  <a:srgbClr val="990099"/>
                </a:solidFill>
                <a:ea typeface="SimSun" panose="02010600030101010101" pitchFamily="2" charset="-122"/>
              </a:rPr>
              <a:t> Salaam</a:t>
            </a:r>
          </a:p>
          <a:p>
            <a:pPr marL="285750" lvl="2" indent="-285750">
              <a:lnSpc>
                <a:spcPct val="90000"/>
              </a:lnSpc>
              <a:spcBef>
                <a:spcPts val="0"/>
              </a:spcBef>
              <a:spcAft>
                <a:spcPts val="600"/>
              </a:spcAft>
              <a:buClr>
                <a:srgbClr val="000000"/>
              </a:buClr>
              <a:buFont typeface="Wingdings" panose="05000000000000000000" pitchFamily="2" charset="2"/>
              <a:buChar char="Ø"/>
            </a:pPr>
            <a:r>
              <a:rPr lang="en-GB" altLang="zh-CN" sz="1800" b="1" u="sng" dirty="0" smtClean="0">
                <a:solidFill>
                  <a:srgbClr val="000000"/>
                </a:solidFill>
                <a:ea typeface="SimSun" panose="02010600030101010101" pitchFamily="2" charset="-122"/>
              </a:rPr>
              <a:t>SWFDP-Southeast </a:t>
            </a:r>
            <a:r>
              <a:rPr lang="en-GB" altLang="zh-CN" sz="1800" b="1" u="sng" dirty="0">
                <a:solidFill>
                  <a:srgbClr val="000000"/>
                </a:solidFill>
                <a:ea typeface="SimSun" panose="02010600030101010101" pitchFamily="2" charset="-122"/>
              </a:rPr>
              <a:t>Asia</a:t>
            </a:r>
            <a:r>
              <a:rPr lang="en-GB" altLang="zh-CN" sz="1800" dirty="0">
                <a:solidFill>
                  <a:srgbClr val="009999"/>
                </a:solidFill>
                <a:ea typeface="SimSun" panose="02010600030101010101" pitchFamily="2" charset="-122"/>
              </a:rPr>
              <a:t> </a:t>
            </a:r>
            <a:r>
              <a:rPr lang="en-GB" altLang="zh-CN" sz="1800" dirty="0">
                <a:solidFill>
                  <a:srgbClr val="008000"/>
                </a:solidFill>
                <a:ea typeface="SimSun" panose="02010600030101010101" pitchFamily="2" charset="-122"/>
              </a:rPr>
              <a:t>(In progress, demonstration since January 2016 (Phase-II</a:t>
            </a:r>
            <a:r>
              <a:rPr lang="en-GB" altLang="zh-CN" sz="1800" dirty="0" smtClean="0">
                <a:solidFill>
                  <a:srgbClr val="008000"/>
                </a:solidFill>
                <a:ea typeface="SimSun" panose="02010600030101010101" pitchFamily="2" charset="-122"/>
              </a:rPr>
              <a:t>))</a:t>
            </a:r>
            <a:endParaRPr lang="en-GB" altLang="zh-CN" sz="1800" dirty="0" smtClean="0">
              <a:solidFill>
                <a:srgbClr val="009999"/>
              </a:solidFill>
              <a:ea typeface="SimSun" panose="02010600030101010101" pitchFamily="2" charset="-122"/>
            </a:endParaRPr>
          </a:p>
          <a:p>
            <a:pPr marL="0" lvl="2" indent="0">
              <a:lnSpc>
                <a:spcPct val="90000"/>
              </a:lnSpc>
              <a:spcBef>
                <a:spcPts val="0"/>
              </a:spcBef>
              <a:spcAft>
                <a:spcPts val="600"/>
              </a:spcAft>
              <a:buClr>
                <a:srgbClr val="000000"/>
              </a:buClr>
              <a:buNone/>
            </a:pPr>
            <a:r>
              <a:rPr lang="en-GB" altLang="zh-CN" sz="1800" b="1" i="1" dirty="0" smtClean="0">
                <a:solidFill>
                  <a:srgbClr val="0000FF"/>
                </a:solidFill>
                <a:ea typeface="SimSun" panose="02010600030101010101" pitchFamily="2" charset="-122"/>
              </a:rPr>
              <a:t>	5 countries;</a:t>
            </a:r>
            <a:r>
              <a:rPr lang="en-GB" altLang="zh-CN" sz="1800" i="1" dirty="0" smtClean="0">
                <a:solidFill>
                  <a:srgbClr val="0000FF"/>
                </a:solidFill>
                <a:ea typeface="SimSun" panose="02010600030101010101" pitchFamily="2" charset="-122"/>
              </a:rPr>
              <a:t> </a:t>
            </a:r>
            <a:r>
              <a:rPr lang="en-GB" altLang="zh-CN" sz="1800" dirty="0" smtClean="0">
                <a:solidFill>
                  <a:srgbClr val="990099"/>
                </a:solidFill>
                <a:ea typeface="SimSun" panose="02010600030101010101" pitchFamily="2" charset="-122"/>
              </a:rPr>
              <a:t>RFSC Hanoi, RSMC-TC Tokyo, RSMC-TC New Delhi</a:t>
            </a:r>
          </a:p>
          <a:p>
            <a:pPr marL="285750" lvl="2" indent="-285750">
              <a:lnSpc>
                <a:spcPct val="90000"/>
              </a:lnSpc>
              <a:spcBef>
                <a:spcPts val="0"/>
              </a:spcBef>
              <a:spcAft>
                <a:spcPts val="600"/>
              </a:spcAft>
              <a:buClr>
                <a:srgbClr val="000000"/>
              </a:buClr>
              <a:buFont typeface="Wingdings" panose="05000000000000000000" pitchFamily="2" charset="2"/>
              <a:buChar char="Ø"/>
            </a:pPr>
            <a:r>
              <a:rPr lang="en-GB" altLang="zh-CN" sz="1800" b="1" u="sng" dirty="0" smtClean="0">
                <a:solidFill>
                  <a:srgbClr val="000000"/>
                </a:solidFill>
                <a:ea typeface="SimSun" panose="02010600030101010101" pitchFamily="2" charset="-122"/>
              </a:rPr>
              <a:t>SWFDP-Bay </a:t>
            </a:r>
            <a:r>
              <a:rPr lang="en-GB" altLang="zh-CN" sz="1800" b="1" u="sng" dirty="0">
                <a:solidFill>
                  <a:srgbClr val="000000"/>
                </a:solidFill>
                <a:ea typeface="SimSun" panose="02010600030101010101" pitchFamily="2" charset="-122"/>
              </a:rPr>
              <a:t>of Bengal</a:t>
            </a:r>
            <a:r>
              <a:rPr lang="en-GB" altLang="zh-CN" sz="1800" dirty="0">
                <a:solidFill>
                  <a:srgbClr val="009999"/>
                </a:solidFill>
                <a:ea typeface="SimSun" panose="02010600030101010101" pitchFamily="2" charset="-122"/>
              </a:rPr>
              <a:t> </a:t>
            </a:r>
            <a:r>
              <a:rPr lang="en-GB" altLang="zh-CN" sz="1800" dirty="0">
                <a:solidFill>
                  <a:srgbClr val="008000"/>
                </a:solidFill>
                <a:ea typeface="SimSun" panose="02010600030101010101" pitchFamily="2" charset="-122"/>
              </a:rPr>
              <a:t>(in development (Phase-II)) </a:t>
            </a:r>
          </a:p>
          <a:p>
            <a:pPr marL="0" lvl="2" indent="0">
              <a:lnSpc>
                <a:spcPct val="90000"/>
              </a:lnSpc>
              <a:spcBef>
                <a:spcPts val="0"/>
              </a:spcBef>
              <a:spcAft>
                <a:spcPts val="600"/>
              </a:spcAft>
              <a:buClr>
                <a:srgbClr val="000000"/>
              </a:buClr>
              <a:buNone/>
            </a:pPr>
            <a:r>
              <a:rPr lang="en-GB" altLang="zh-CN" sz="1800" dirty="0" smtClean="0">
                <a:solidFill>
                  <a:srgbClr val="009999"/>
                </a:solidFill>
                <a:ea typeface="SimSun" panose="02010600030101010101" pitchFamily="2" charset="-122"/>
              </a:rPr>
              <a:t>	</a:t>
            </a:r>
            <a:r>
              <a:rPr lang="en-GB" altLang="zh-CN" sz="1800" b="1" i="1" dirty="0" smtClean="0">
                <a:solidFill>
                  <a:srgbClr val="0000FF"/>
                </a:solidFill>
                <a:ea typeface="SimSun" panose="02010600030101010101" pitchFamily="2" charset="-122"/>
              </a:rPr>
              <a:t>9 </a:t>
            </a:r>
            <a:r>
              <a:rPr lang="en-GB" altLang="zh-CN" sz="1800" b="1" i="1" dirty="0">
                <a:solidFill>
                  <a:srgbClr val="0000FF"/>
                </a:solidFill>
                <a:ea typeface="SimSun" panose="02010600030101010101" pitchFamily="2" charset="-122"/>
              </a:rPr>
              <a:t>countries;</a:t>
            </a:r>
            <a:r>
              <a:rPr lang="en-GB" altLang="zh-CN" sz="1800" i="1" dirty="0">
                <a:solidFill>
                  <a:srgbClr val="0000FF"/>
                </a:solidFill>
                <a:ea typeface="SimSun" panose="02010600030101010101" pitchFamily="2" charset="-122"/>
              </a:rPr>
              <a:t> </a:t>
            </a:r>
            <a:r>
              <a:rPr lang="en-GB" altLang="zh-CN" sz="1800" dirty="0">
                <a:solidFill>
                  <a:srgbClr val="990099"/>
                </a:solidFill>
                <a:ea typeface="SimSun" panose="02010600030101010101" pitchFamily="2" charset="-122"/>
              </a:rPr>
              <a:t>RSMC New Delhi (including for TC)</a:t>
            </a:r>
            <a:endParaRPr lang="en-US" altLang="zh-CN" sz="1800" dirty="0">
              <a:solidFill>
                <a:srgbClr val="990099"/>
              </a:solidFill>
              <a:ea typeface="SimSun" panose="02010600030101010101" pitchFamily="2" charset="-122"/>
            </a:endParaRPr>
          </a:p>
          <a:p>
            <a:pPr marL="285750" lvl="2" indent="-285750">
              <a:lnSpc>
                <a:spcPct val="90000"/>
              </a:lnSpc>
              <a:spcBef>
                <a:spcPts val="0"/>
              </a:spcBef>
              <a:spcAft>
                <a:spcPts val="600"/>
              </a:spcAft>
              <a:buClr>
                <a:srgbClr val="000000"/>
              </a:buClr>
              <a:buFont typeface="Wingdings" panose="05000000000000000000" pitchFamily="2" charset="2"/>
              <a:buChar char="Ø"/>
            </a:pPr>
            <a:r>
              <a:rPr lang="en-GB" altLang="zh-CN" sz="1800" b="1" u="sng" dirty="0">
                <a:solidFill>
                  <a:srgbClr val="000000"/>
                </a:solidFill>
                <a:ea typeface="SimSun" panose="02010600030101010101" pitchFamily="2" charset="-122"/>
              </a:rPr>
              <a:t>SWFDP-Central Asia</a:t>
            </a:r>
            <a:r>
              <a:rPr lang="en-GB" altLang="zh-CN" sz="1800" dirty="0">
                <a:solidFill>
                  <a:srgbClr val="009999"/>
                </a:solidFill>
                <a:ea typeface="SimSun" panose="02010600030101010101" pitchFamily="2" charset="-122"/>
              </a:rPr>
              <a:t> </a:t>
            </a:r>
            <a:r>
              <a:rPr lang="en-GB" altLang="zh-CN" sz="1800" dirty="0">
                <a:solidFill>
                  <a:srgbClr val="008000"/>
                </a:solidFill>
                <a:ea typeface="SimSun" panose="02010600030101010101" pitchFamily="2" charset="-122"/>
              </a:rPr>
              <a:t>(in development (Phase-II)) </a:t>
            </a:r>
          </a:p>
          <a:p>
            <a:pPr marL="0" lvl="2" indent="0">
              <a:lnSpc>
                <a:spcPct val="90000"/>
              </a:lnSpc>
              <a:spcBef>
                <a:spcPts val="0"/>
              </a:spcBef>
              <a:spcAft>
                <a:spcPts val="600"/>
              </a:spcAft>
              <a:buClr>
                <a:srgbClr val="000000"/>
              </a:buClr>
              <a:buNone/>
            </a:pPr>
            <a:r>
              <a:rPr lang="en-GB" altLang="zh-CN" sz="1800" dirty="0">
                <a:solidFill>
                  <a:srgbClr val="0000FF"/>
                </a:solidFill>
                <a:ea typeface="SimSun" panose="02010600030101010101" pitchFamily="2" charset="-122"/>
              </a:rPr>
              <a:t>	</a:t>
            </a:r>
            <a:r>
              <a:rPr lang="en-GB" altLang="zh-CN" sz="1800" b="1" i="1" dirty="0">
                <a:solidFill>
                  <a:srgbClr val="0000FF"/>
                </a:solidFill>
                <a:ea typeface="SimSun" panose="02010600030101010101" pitchFamily="2" charset="-122"/>
              </a:rPr>
              <a:t>4 countries; </a:t>
            </a:r>
            <a:r>
              <a:rPr lang="en-GB" altLang="zh-CN" sz="1800" dirty="0">
                <a:solidFill>
                  <a:srgbClr val="990099"/>
                </a:solidFill>
                <a:ea typeface="SimSun" panose="02010600030101010101" pitchFamily="2" charset="-122"/>
              </a:rPr>
              <a:t>RSMC Tashkent</a:t>
            </a:r>
          </a:p>
          <a:p>
            <a:pPr lvl="1">
              <a:lnSpc>
                <a:spcPct val="90000"/>
              </a:lnSpc>
              <a:buClr>
                <a:srgbClr val="000000"/>
              </a:buClr>
              <a:buFont typeface="Wingdings" panose="05000000000000000000" pitchFamily="2" charset="2"/>
              <a:buNone/>
            </a:pPr>
            <a:endParaRPr lang="en-GB" altLang="en-US" sz="1800" dirty="0">
              <a:solidFill>
                <a:srgbClr val="000000"/>
              </a:solidFill>
            </a:endParaRPr>
          </a:p>
        </p:txBody>
      </p:sp>
      <p:grpSp>
        <p:nvGrpSpPr>
          <p:cNvPr id="12" name="Group 11"/>
          <p:cNvGrpSpPr/>
          <p:nvPr/>
        </p:nvGrpSpPr>
        <p:grpSpPr>
          <a:xfrm>
            <a:off x="666115" y="5155883"/>
            <a:ext cx="5292725" cy="997268"/>
            <a:chOff x="666115" y="5155883"/>
            <a:chExt cx="5292725" cy="997268"/>
          </a:xfrm>
        </p:grpSpPr>
        <p:sp>
          <p:nvSpPr>
            <p:cNvPr id="6" name="Rounded Rectangle 5"/>
            <p:cNvSpPr/>
            <p:nvPr/>
          </p:nvSpPr>
          <p:spPr>
            <a:xfrm>
              <a:off x="666115" y="5155883"/>
              <a:ext cx="5292725" cy="946150"/>
            </a:xfrm>
            <a:prstGeom prst="roundRect">
              <a:avLst/>
            </a:prstGeom>
            <a:noFill/>
            <a:ln w="31750" cap="flat" cmpd="sng" algn="ctr">
              <a:solidFill>
                <a:srgbClr val="EB7615"/>
              </a:solidFill>
              <a:prstDash val="solid"/>
            </a:ln>
            <a:effec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50000"/>
                </a:spcBef>
                <a:spcAft>
                  <a:spcPct val="0"/>
                </a:spcAft>
                <a:buClr>
                  <a:srgbClr val="FF9900"/>
                </a:buClr>
                <a:buSzTx/>
                <a:buFont typeface="Wingdings" panose="05000000000000000000" pitchFamily="2" charset="2"/>
                <a:buNone/>
                <a:tabLst/>
                <a:defRPr/>
              </a:pPr>
              <a:endParaRPr kumimoji="0" lang="en-US" altLang="en-US" sz="2400" b="0" i="0" u="none" strike="noStrike" kern="0" cap="none" spc="0" normalizeH="0" baseline="0" noProof="0" smtClean="0">
                <a:ln>
                  <a:noFill/>
                </a:ln>
                <a:solidFill>
                  <a:srgbClr val="FFFFFF"/>
                </a:solidFill>
                <a:effectLst/>
                <a:uLnTx/>
                <a:uFillTx/>
                <a:latin typeface="Arial Narrow" panose="020B0606020202030204" pitchFamily="34" charset="0"/>
              </a:endParaRPr>
            </a:p>
          </p:txBody>
        </p:sp>
        <p:sp>
          <p:nvSpPr>
            <p:cNvPr id="8" name="Rectangle 3"/>
            <p:cNvSpPr>
              <a:spLocks noChangeArrowheads="1"/>
            </p:cNvSpPr>
            <p:nvPr/>
          </p:nvSpPr>
          <p:spPr bwMode="auto">
            <a:xfrm>
              <a:off x="720089" y="5173663"/>
              <a:ext cx="518477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9pPr>
            </a:lstStyle>
            <a:p>
              <a:pPr marL="0" lvl="3">
                <a:lnSpc>
                  <a:spcPct val="90000"/>
                </a:lnSpc>
                <a:spcBef>
                  <a:spcPts val="600"/>
                </a:spcBef>
                <a:buClr>
                  <a:srgbClr val="000000"/>
                </a:buClr>
              </a:pPr>
              <a:r>
                <a:rPr lang="en-GB" altLang="en-US" sz="1600" dirty="0">
                  <a:solidFill>
                    <a:srgbClr val="000000"/>
                  </a:solidFill>
                </a:rPr>
                <a:t>Several WMO programmes (i.e. GDPFS, PWS, TCP, DRR, MMO, </a:t>
              </a:r>
              <a:r>
                <a:rPr lang="en-GB" altLang="en-US" sz="1600" dirty="0" err="1">
                  <a:solidFill>
                    <a:srgbClr val="000000"/>
                  </a:solidFill>
                </a:rPr>
                <a:t>AgM</a:t>
              </a:r>
              <a:r>
                <a:rPr lang="en-GB" altLang="en-US" sz="1600" dirty="0">
                  <a:solidFill>
                    <a:srgbClr val="000000"/>
                  </a:solidFill>
                </a:rPr>
                <a:t>, SP, ETR, CD, LDC, RP, and WWRP) and </a:t>
              </a:r>
              <a:r>
                <a:rPr lang="en-GB" altLang="en-US" sz="1600" dirty="0" smtClean="0">
                  <a:solidFill>
                    <a:srgbClr val="000000"/>
                  </a:solidFill>
                </a:rPr>
                <a:t>WMO Technical Commissions </a:t>
              </a:r>
              <a:r>
                <a:rPr lang="en-GB" altLang="en-US" sz="1600" dirty="0">
                  <a:solidFill>
                    <a:srgbClr val="000000"/>
                  </a:solidFill>
                </a:rPr>
                <a:t>(i.e. CBS, </a:t>
              </a:r>
              <a:r>
                <a:rPr lang="en-GB" altLang="en-US" sz="1600" dirty="0" err="1">
                  <a:solidFill>
                    <a:srgbClr val="000000"/>
                  </a:solidFill>
                </a:rPr>
                <a:t>CAgM</a:t>
              </a:r>
              <a:r>
                <a:rPr lang="en-GB" altLang="en-US" sz="1600" dirty="0">
                  <a:solidFill>
                    <a:srgbClr val="000000"/>
                  </a:solidFill>
                </a:rPr>
                <a:t>, </a:t>
              </a:r>
              <a:r>
                <a:rPr lang="en-GB" altLang="en-US" sz="1600" dirty="0" err="1">
                  <a:solidFill>
                    <a:srgbClr val="000000"/>
                  </a:solidFill>
                </a:rPr>
                <a:t>CHy</a:t>
              </a:r>
              <a:r>
                <a:rPr lang="en-GB" altLang="en-US" sz="1600" dirty="0">
                  <a:solidFill>
                    <a:srgbClr val="000000"/>
                  </a:solidFill>
                </a:rPr>
                <a:t>, JCOMM, and CAS)</a:t>
              </a:r>
              <a:r>
                <a:rPr lang="en-US" altLang="en-US" sz="1600" dirty="0">
                  <a:solidFill>
                    <a:srgbClr val="000000"/>
                  </a:solidFill>
                </a:rPr>
                <a:t> </a:t>
              </a:r>
              <a:endParaRPr lang="en-GB" altLang="zh-CN" sz="1600" i="1" dirty="0">
                <a:solidFill>
                  <a:srgbClr val="000000"/>
                </a:solidFill>
                <a:ea typeface="SimSun" panose="02010600030101010101" pitchFamily="2" charset="-122"/>
              </a:endParaRPr>
            </a:p>
          </p:txBody>
        </p:sp>
      </p:grpSp>
      <p:grpSp>
        <p:nvGrpSpPr>
          <p:cNvPr id="11" name="Group 10"/>
          <p:cNvGrpSpPr/>
          <p:nvPr/>
        </p:nvGrpSpPr>
        <p:grpSpPr>
          <a:xfrm>
            <a:off x="6133857" y="4371051"/>
            <a:ext cx="3010143" cy="2049392"/>
            <a:chOff x="6133857" y="4371051"/>
            <a:chExt cx="3010143" cy="2049392"/>
          </a:xfrm>
        </p:grpSpPr>
        <p:sp>
          <p:nvSpPr>
            <p:cNvPr id="9" name="Rectangle 8"/>
            <p:cNvSpPr/>
            <p:nvPr/>
          </p:nvSpPr>
          <p:spPr>
            <a:xfrm>
              <a:off x="6156717" y="4478373"/>
              <a:ext cx="2987283" cy="1942070"/>
            </a:xfrm>
            <a:prstGeom prst="rect">
              <a:avLst/>
            </a:prstGeom>
            <a:noFill/>
            <a:ln w="25400">
              <a:noFill/>
            </a:ln>
            <a:effectLst>
              <a:innerShdw>
                <a:prstClr val="black"/>
              </a:innerShdw>
            </a:effectLst>
          </p:spPr>
          <p:txBody>
            <a:bodyPr wrap="square">
              <a:spAutoFit/>
            </a:bodyPr>
            <a:lstStyle/>
            <a:p>
              <a:pPr marL="0" lvl="3">
                <a:lnSpc>
                  <a:spcPct val="90000"/>
                </a:lnSpc>
                <a:spcBef>
                  <a:spcPts val="600"/>
                </a:spcBef>
                <a:buClr>
                  <a:srgbClr val="000000"/>
                </a:buClr>
                <a:defRPr/>
              </a:pPr>
              <a:r>
                <a:rPr lang="en-GB" altLang="en-US" sz="1600" dirty="0" smtClean="0">
                  <a:solidFill>
                    <a:srgbClr val="000000"/>
                  </a:solidFill>
                  <a:latin typeface="Arial" charset="0"/>
                </a:rPr>
                <a:t>Contributing Global Centres include: UKMO, ECMWF, NOAA/NCEP, </a:t>
              </a:r>
              <a:r>
                <a:rPr lang="en-GB" altLang="en-US" sz="1600" dirty="0" err="1" smtClean="0">
                  <a:solidFill>
                    <a:srgbClr val="000000"/>
                  </a:solidFill>
                  <a:latin typeface="Arial" charset="0"/>
                </a:rPr>
                <a:t>ABoM</a:t>
              </a:r>
              <a:r>
                <a:rPr lang="en-GB" altLang="en-US" sz="1600" dirty="0" smtClean="0">
                  <a:solidFill>
                    <a:srgbClr val="000000"/>
                  </a:solidFill>
                  <a:latin typeface="Arial" charset="0"/>
                </a:rPr>
                <a:t>, CMA, KMA, JMA, IMD, </a:t>
              </a:r>
              <a:r>
                <a:rPr lang="en-GB" altLang="en-US" sz="1600" dirty="0" err="1" smtClean="0">
                  <a:solidFill>
                    <a:srgbClr val="000000"/>
                  </a:solidFill>
                  <a:latin typeface="Arial" charset="0"/>
                </a:rPr>
                <a:t>RosHydromet</a:t>
              </a:r>
              <a:r>
                <a:rPr lang="en-GB" altLang="en-US" sz="1600" dirty="0" smtClean="0">
                  <a:solidFill>
                    <a:srgbClr val="000000"/>
                  </a:solidFill>
                  <a:latin typeface="Arial" charset="0"/>
                </a:rPr>
                <a:t>, EUMETSAT</a:t>
              </a:r>
              <a:endParaRPr lang="en-GB" altLang="en-US" sz="1600" dirty="0">
                <a:solidFill>
                  <a:srgbClr val="000000"/>
                </a:solidFill>
                <a:latin typeface="Arial" charset="0"/>
              </a:endParaRPr>
            </a:p>
            <a:p>
              <a:pPr marL="0" lvl="3">
                <a:lnSpc>
                  <a:spcPct val="90000"/>
                </a:lnSpc>
                <a:spcBef>
                  <a:spcPts val="600"/>
                </a:spcBef>
                <a:buClr>
                  <a:srgbClr val="000000"/>
                </a:buClr>
                <a:defRPr/>
              </a:pPr>
              <a:r>
                <a:rPr lang="en-GB" altLang="en-US" sz="1600" dirty="0" smtClean="0">
                  <a:solidFill>
                    <a:srgbClr val="000000"/>
                  </a:solidFill>
                  <a:latin typeface="Arial" charset="0"/>
                </a:rPr>
                <a:t>Involving 48 developing </a:t>
              </a:r>
              <a:r>
                <a:rPr lang="en-GB" altLang="en-US" sz="1600" dirty="0">
                  <a:solidFill>
                    <a:srgbClr val="000000"/>
                  </a:solidFill>
                  <a:latin typeface="Arial" charset="0"/>
                </a:rPr>
                <a:t>countries (29 of which are </a:t>
              </a:r>
              <a:r>
                <a:rPr lang="en-GB" altLang="en-US" sz="1600" dirty="0" smtClean="0">
                  <a:solidFill>
                    <a:srgbClr val="000000"/>
                  </a:solidFill>
                  <a:latin typeface="Arial" charset="0"/>
                </a:rPr>
                <a:t>LDCs/SIDS) </a:t>
              </a:r>
              <a:endParaRPr lang="en-GB" altLang="en-US" sz="1600" dirty="0">
                <a:solidFill>
                  <a:srgbClr val="000000"/>
                </a:solidFill>
                <a:latin typeface="Arial" charset="0"/>
              </a:endParaRPr>
            </a:p>
          </p:txBody>
        </p:sp>
        <p:sp>
          <p:nvSpPr>
            <p:cNvPr id="10" name="Rounded Rectangle 9"/>
            <p:cNvSpPr/>
            <p:nvPr/>
          </p:nvSpPr>
          <p:spPr>
            <a:xfrm>
              <a:off x="6133857" y="4371051"/>
              <a:ext cx="2951163" cy="2049392"/>
            </a:xfrm>
            <a:prstGeom prst="roundRect">
              <a:avLst/>
            </a:prstGeom>
            <a:noFill/>
            <a:ln w="317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9pPr>
            </a:lstStyle>
            <a:p>
              <a:pPr algn="ctr"/>
              <a:endParaRPr lang="en-US" altLang="en-US">
                <a:solidFill>
                  <a:srgbClr val="FFFFFF"/>
                </a:solidFill>
                <a:latin typeface="Arial Narrow" panose="020B0606020202030204" pitchFamily="34" charset="0"/>
              </a:endParaRPr>
            </a:p>
          </p:txBody>
        </p:sp>
      </p:grpSp>
      <p:sp>
        <p:nvSpPr>
          <p:cNvPr id="13" name="Rectangle 61"/>
          <p:cNvSpPr>
            <a:spLocks noChangeArrowheads="1"/>
          </p:cNvSpPr>
          <p:nvPr/>
        </p:nvSpPr>
        <p:spPr bwMode="auto">
          <a:xfrm>
            <a:off x="720089" y="-50483"/>
            <a:ext cx="7772400" cy="876300"/>
          </a:xfrm>
          <a:prstGeom prst="rect">
            <a:avLst/>
          </a:prstGeom>
          <a:noFill/>
          <a:ln w="9525">
            <a:noFill/>
            <a:miter lim="800000"/>
            <a:headEnd/>
            <a:tailEnd/>
          </a:ln>
        </p:spPr>
        <p:txBody>
          <a:bodyPr anchor="ctr"/>
          <a:lstStyle/>
          <a:p>
            <a:pPr algn="ctr" defTabSz="914400" fontAlgn="base">
              <a:spcBef>
                <a:spcPct val="0"/>
              </a:spcBef>
              <a:spcAft>
                <a:spcPct val="0"/>
              </a:spcAft>
            </a:pPr>
            <a:r>
              <a:rPr lang="en-US" altLang="en-US" sz="2600" b="1" dirty="0" smtClean="0">
                <a:solidFill>
                  <a:srgbClr val="000066"/>
                </a:solidFill>
                <a:latin typeface="Arial" charset="0"/>
                <a:cs typeface="Arial" charset="0"/>
              </a:rPr>
              <a:t>SWFDP: Existing Regional </a:t>
            </a:r>
            <a:r>
              <a:rPr lang="en-US" altLang="en-US" sz="2600" b="1" dirty="0">
                <a:solidFill>
                  <a:srgbClr val="000066"/>
                </a:solidFill>
                <a:latin typeface="Arial" charset="0"/>
                <a:cs typeface="Arial" charset="0"/>
              </a:rPr>
              <a:t>Subprojects</a:t>
            </a:r>
          </a:p>
        </p:txBody>
      </p:sp>
    </p:spTree>
    <p:extLst>
      <p:ext uri="{BB962C8B-B14F-4D97-AF65-F5344CB8AC3E}">
        <p14:creationId xmlns:p14="http://schemas.microsoft.com/office/powerpoint/2010/main" val="1112361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37864" y="1020480"/>
            <a:ext cx="7004202" cy="5058338"/>
            <a:chOff x="0" y="0"/>
            <a:chExt cx="9144000" cy="6858000"/>
          </a:xfrm>
        </p:grpSpPr>
        <p:grpSp>
          <p:nvGrpSpPr>
            <p:cNvPr id="5" name="Group 4"/>
            <p:cNvGrpSpPr/>
            <p:nvPr/>
          </p:nvGrpSpPr>
          <p:grpSpPr>
            <a:xfrm>
              <a:off x="0" y="0"/>
              <a:ext cx="9144000" cy="6858000"/>
              <a:chOff x="0" y="0"/>
              <a:chExt cx="9144000" cy="6858000"/>
            </a:xfrm>
          </p:grpSpPr>
          <p:pic>
            <p:nvPicPr>
              <p:cNvPr id="9" name="Picture 8" descr="M:\Desktop\blank-world-m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25400">
                <a:solidFill>
                  <a:sysClr val="windowText" lastClr="000000"/>
                </a:solidFill>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4297062" y="4152900"/>
                <a:ext cx="1333500" cy="1333500"/>
              </a:xfrm>
              <a:prstGeom prst="rect">
                <a:avLst/>
              </a:prstGeom>
              <a:noFill/>
              <a:ln w="25400" cap="flat" cmpd="sng" algn="ctr">
                <a:solidFill>
                  <a:srgbClr val="0099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11" name="Rectangle 10"/>
              <p:cNvSpPr/>
              <p:nvPr/>
            </p:nvSpPr>
            <p:spPr>
              <a:xfrm>
                <a:off x="6163962" y="3048000"/>
                <a:ext cx="1325335" cy="1219200"/>
              </a:xfrm>
              <a:prstGeom prst="rect">
                <a:avLst/>
              </a:prstGeom>
              <a:noFill/>
              <a:ln w="25400" cap="flat" cmpd="sng" algn="ctr">
                <a:solidFill>
                  <a:srgbClr val="0099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12" name="Rectangle 11"/>
              <p:cNvSpPr/>
              <p:nvPr/>
            </p:nvSpPr>
            <p:spPr>
              <a:xfrm>
                <a:off x="5401962" y="3124200"/>
                <a:ext cx="1485900" cy="1143000"/>
              </a:xfrm>
              <a:prstGeom prst="rect">
                <a:avLst/>
              </a:prstGeom>
              <a:noFill/>
              <a:ln w="25400" cap="flat" cmpd="sng" algn="ctr">
                <a:solidFill>
                  <a:srgbClr val="0099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13" name="Rectangle 12"/>
              <p:cNvSpPr/>
              <p:nvPr/>
            </p:nvSpPr>
            <p:spPr>
              <a:xfrm>
                <a:off x="7764162" y="4152900"/>
                <a:ext cx="1295400" cy="1257300"/>
              </a:xfrm>
              <a:prstGeom prst="rect">
                <a:avLst/>
              </a:prstGeom>
              <a:noFill/>
              <a:ln w="25400" cap="flat" cmpd="sng" algn="ctr">
                <a:solidFill>
                  <a:srgbClr val="0099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14" name="Rectangle 13"/>
              <p:cNvSpPr/>
              <p:nvPr/>
            </p:nvSpPr>
            <p:spPr>
              <a:xfrm>
                <a:off x="4944762" y="2362200"/>
                <a:ext cx="1447800" cy="990600"/>
              </a:xfrm>
              <a:prstGeom prst="rect">
                <a:avLst/>
              </a:prstGeom>
              <a:noFill/>
              <a:ln w="25400" cap="flat" cmpd="sng" algn="ctr">
                <a:solidFill>
                  <a:srgbClr val="0099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p>
            </p:txBody>
          </p:sp>
          <p:sp>
            <p:nvSpPr>
              <p:cNvPr id="15" name="Rectangle 14"/>
              <p:cNvSpPr/>
              <p:nvPr/>
            </p:nvSpPr>
            <p:spPr>
              <a:xfrm>
                <a:off x="3711784" y="3352800"/>
                <a:ext cx="975803" cy="1066801"/>
              </a:xfrm>
              <a:prstGeom prst="rect">
                <a:avLst/>
              </a:prstGeom>
              <a:noFill/>
              <a:ln w="25400" cap="flat" cmpd="sng" algn="ctr">
                <a:solidFill>
                  <a:srgbClr val="CC009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16" name="Rectangle 15"/>
              <p:cNvSpPr/>
              <p:nvPr/>
            </p:nvSpPr>
            <p:spPr>
              <a:xfrm>
                <a:off x="4411362" y="3352800"/>
                <a:ext cx="1143000" cy="1485900"/>
              </a:xfrm>
              <a:prstGeom prst="rect">
                <a:avLst/>
              </a:prstGeom>
              <a:noFill/>
              <a:ln w="25400" cap="flat" cmpd="sng" algn="ctr">
                <a:solidFill>
                  <a:srgbClr val="0099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17" name="Rectangle 16"/>
              <p:cNvSpPr/>
              <p:nvPr/>
            </p:nvSpPr>
            <p:spPr>
              <a:xfrm>
                <a:off x="3877962" y="3046185"/>
                <a:ext cx="1619250" cy="762000"/>
              </a:xfrm>
              <a:prstGeom prst="rect">
                <a:avLst/>
              </a:prstGeom>
              <a:noFill/>
              <a:ln w="25400" cap="flat" cmpd="sng" algn="ctr">
                <a:solidFill>
                  <a:srgbClr val="FF99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18" name="Rectangle 17"/>
              <p:cNvSpPr/>
              <p:nvPr/>
            </p:nvSpPr>
            <p:spPr>
              <a:xfrm>
                <a:off x="4411362" y="2552699"/>
                <a:ext cx="789838" cy="800099"/>
              </a:xfrm>
              <a:prstGeom prst="rect">
                <a:avLst/>
              </a:prstGeom>
              <a:noFill/>
              <a:ln w="25400" cap="flat" cmpd="sng" algn="ctr">
                <a:solidFill>
                  <a:srgbClr val="CC009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p>
            </p:txBody>
          </p:sp>
          <p:sp>
            <p:nvSpPr>
              <p:cNvPr id="19" name="Rectangle 18"/>
              <p:cNvSpPr/>
              <p:nvPr/>
            </p:nvSpPr>
            <p:spPr>
              <a:xfrm>
                <a:off x="2122424" y="3331176"/>
                <a:ext cx="1248842" cy="869632"/>
              </a:xfrm>
              <a:prstGeom prst="rect">
                <a:avLst/>
              </a:prstGeom>
              <a:noFill/>
              <a:ln w="25400" cap="flat" cmpd="sng" algn="ctr">
                <a:solidFill>
                  <a:srgbClr val="CC009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20" name="Rectangle 19"/>
              <p:cNvSpPr/>
              <p:nvPr/>
            </p:nvSpPr>
            <p:spPr>
              <a:xfrm>
                <a:off x="2734962" y="4152900"/>
                <a:ext cx="990600" cy="1485900"/>
              </a:xfrm>
              <a:prstGeom prst="rect">
                <a:avLst/>
              </a:prstGeom>
              <a:noFill/>
              <a:ln w="25400" cap="flat" cmpd="sng" algn="ctr">
                <a:solidFill>
                  <a:srgbClr val="FF99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21" name="Rectangle 20"/>
              <p:cNvSpPr/>
              <p:nvPr/>
            </p:nvSpPr>
            <p:spPr>
              <a:xfrm>
                <a:off x="2049162" y="3695700"/>
                <a:ext cx="914400" cy="1485900"/>
              </a:xfrm>
              <a:prstGeom prst="rect">
                <a:avLst/>
              </a:prstGeom>
              <a:noFill/>
              <a:ln w="25400" cap="flat" cmpd="sng" algn="ctr">
                <a:solidFill>
                  <a:srgbClr val="FF99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22" name="Rectangle 21"/>
              <p:cNvSpPr/>
              <p:nvPr/>
            </p:nvSpPr>
            <p:spPr>
              <a:xfrm>
                <a:off x="6468762" y="3941535"/>
                <a:ext cx="1447799" cy="859065"/>
              </a:xfrm>
              <a:prstGeom prst="rect">
                <a:avLst/>
              </a:prstGeom>
              <a:noFill/>
              <a:ln w="25400" cap="flat" cmpd="sng" algn="ctr">
                <a:solidFill>
                  <a:srgbClr val="FF99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23" name="5-Point Star 22"/>
              <p:cNvSpPr/>
              <p:nvPr/>
            </p:nvSpPr>
            <p:spPr>
              <a:xfrm>
                <a:off x="7611762" y="5257800"/>
                <a:ext cx="99333" cy="76200"/>
              </a:xfrm>
              <a:prstGeom prst="star5">
                <a:avLst/>
              </a:prstGeom>
              <a:solidFill>
                <a:srgbClr val="1F497D"/>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24" name="5-Point Star 23"/>
              <p:cNvSpPr/>
              <p:nvPr/>
            </p:nvSpPr>
            <p:spPr>
              <a:xfrm>
                <a:off x="7394560" y="3207068"/>
                <a:ext cx="99333" cy="76200"/>
              </a:xfrm>
              <a:prstGeom prst="star5">
                <a:avLst/>
              </a:prstGeom>
              <a:solidFill>
                <a:srgbClr val="1F497D"/>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25" name="5-Point Star 24"/>
              <p:cNvSpPr/>
              <p:nvPr/>
            </p:nvSpPr>
            <p:spPr>
              <a:xfrm>
                <a:off x="7202239" y="3120571"/>
                <a:ext cx="99333" cy="76200"/>
              </a:xfrm>
              <a:prstGeom prst="star5">
                <a:avLst/>
              </a:prstGeom>
              <a:solidFill>
                <a:srgbClr val="1F497D"/>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dirty="0" smtClean="0">
                  <a:ln>
                    <a:noFill/>
                  </a:ln>
                  <a:solidFill>
                    <a:prstClr val="white"/>
                  </a:solidFill>
                  <a:effectLst/>
                  <a:uLnTx/>
                  <a:uFillTx/>
                  <a:latin typeface="Calibri"/>
                  <a:ea typeface="PMingLiU"/>
                  <a:cs typeface="Times New Roman"/>
                </a:endParaRPr>
              </a:p>
            </p:txBody>
          </p:sp>
          <p:sp>
            <p:nvSpPr>
              <p:cNvPr id="26" name="5-Point Star 25"/>
              <p:cNvSpPr/>
              <p:nvPr/>
            </p:nvSpPr>
            <p:spPr>
              <a:xfrm>
                <a:off x="6925962" y="3283268"/>
                <a:ext cx="99333" cy="76200"/>
              </a:xfrm>
              <a:prstGeom prst="star5">
                <a:avLst/>
              </a:prstGeom>
              <a:solidFill>
                <a:srgbClr val="1F497D"/>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27" name="5-Point Star 26"/>
              <p:cNvSpPr/>
              <p:nvPr/>
            </p:nvSpPr>
            <p:spPr>
              <a:xfrm>
                <a:off x="6011562" y="3429000"/>
                <a:ext cx="99333" cy="76200"/>
              </a:xfrm>
              <a:prstGeom prst="star5">
                <a:avLst/>
              </a:prstGeom>
              <a:solidFill>
                <a:srgbClr val="1F497D"/>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28" name="5-Point Star 27"/>
              <p:cNvSpPr/>
              <p:nvPr/>
            </p:nvSpPr>
            <p:spPr>
              <a:xfrm>
                <a:off x="6049937" y="3533762"/>
                <a:ext cx="99333" cy="76200"/>
              </a:xfrm>
              <a:prstGeom prst="star5">
                <a:avLst/>
              </a:prstGeom>
              <a:solidFill>
                <a:srgbClr val="0000FF"/>
              </a:solidFill>
              <a:ln w="25400" cap="flat" cmpd="sng" algn="ctr">
                <a:solidFill>
                  <a:srgbClr val="0000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29" name="5-Point Star 28"/>
              <p:cNvSpPr/>
              <p:nvPr/>
            </p:nvSpPr>
            <p:spPr>
              <a:xfrm>
                <a:off x="5173362" y="2514600"/>
                <a:ext cx="99333" cy="76200"/>
              </a:xfrm>
              <a:prstGeom prst="star5">
                <a:avLst/>
              </a:prstGeom>
              <a:solidFill>
                <a:srgbClr val="1F497D"/>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30" name="5-Point Star 29"/>
              <p:cNvSpPr/>
              <p:nvPr/>
            </p:nvSpPr>
            <p:spPr>
              <a:xfrm>
                <a:off x="4322565" y="2781300"/>
                <a:ext cx="99333" cy="76200"/>
              </a:xfrm>
              <a:prstGeom prst="star5">
                <a:avLst/>
              </a:prstGeom>
              <a:solidFill>
                <a:srgbClr val="1F497D"/>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31" name="5-Point Star 30"/>
              <p:cNvSpPr/>
              <p:nvPr/>
            </p:nvSpPr>
            <p:spPr>
              <a:xfrm>
                <a:off x="4258962" y="2590800"/>
                <a:ext cx="99333" cy="76200"/>
              </a:xfrm>
              <a:prstGeom prst="star5">
                <a:avLst/>
              </a:prstGeom>
              <a:solidFill>
                <a:srgbClr val="1F497D"/>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32" name="5-Point Star 31"/>
              <p:cNvSpPr/>
              <p:nvPr/>
            </p:nvSpPr>
            <p:spPr>
              <a:xfrm>
                <a:off x="4211593" y="2667000"/>
                <a:ext cx="99333" cy="76200"/>
              </a:xfrm>
              <a:prstGeom prst="star5">
                <a:avLst/>
              </a:prstGeom>
              <a:solidFill>
                <a:srgbClr val="1F497D"/>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33" name="5-Point Star 32"/>
              <p:cNvSpPr/>
              <p:nvPr/>
            </p:nvSpPr>
            <p:spPr>
              <a:xfrm>
                <a:off x="4487562" y="2590800"/>
                <a:ext cx="99333" cy="76200"/>
              </a:xfrm>
              <a:prstGeom prst="star5">
                <a:avLst/>
              </a:prstGeom>
              <a:solidFill>
                <a:srgbClr val="1F497D"/>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34" name="5-Point Star 33"/>
              <p:cNvSpPr/>
              <p:nvPr/>
            </p:nvSpPr>
            <p:spPr>
              <a:xfrm>
                <a:off x="8297562" y="5486400"/>
                <a:ext cx="99333" cy="76200"/>
              </a:xfrm>
              <a:prstGeom prst="star5">
                <a:avLst/>
              </a:prstGeom>
              <a:solidFill>
                <a:srgbClr val="009900"/>
              </a:solidFill>
              <a:ln w="25400" cap="flat" cmpd="sng" algn="ctr">
                <a:solidFill>
                  <a:srgbClr val="0099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35" name="5-Point Star 34"/>
              <p:cNvSpPr/>
              <p:nvPr/>
            </p:nvSpPr>
            <p:spPr>
              <a:xfrm>
                <a:off x="2582562" y="2590800"/>
                <a:ext cx="99333" cy="76200"/>
              </a:xfrm>
              <a:prstGeom prst="star5">
                <a:avLst/>
              </a:prstGeom>
              <a:solidFill>
                <a:srgbClr val="1F497D"/>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36" name="5-Point Star 35"/>
              <p:cNvSpPr/>
              <p:nvPr/>
            </p:nvSpPr>
            <p:spPr>
              <a:xfrm>
                <a:off x="2353962" y="3168968"/>
                <a:ext cx="99333" cy="76200"/>
              </a:xfrm>
              <a:prstGeom prst="star5">
                <a:avLst/>
              </a:prstGeom>
              <a:solidFill>
                <a:srgbClr val="1F497D"/>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37" name="5-Point Star 36"/>
              <p:cNvSpPr/>
              <p:nvPr/>
            </p:nvSpPr>
            <p:spPr>
              <a:xfrm>
                <a:off x="3230262" y="4817076"/>
                <a:ext cx="99333" cy="76200"/>
              </a:xfrm>
              <a:prstGeom prst="star5">
                <a:avLst/>
              </a:prstGeom>
              <a:solidFill>
                <a:srgbClr val="1F497D"/>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38" name="5-Point Star 37"/>
              <p:cNvSpPr/>
              <p:nvPr/>
            </p:nvSpPr>
            <p:spPr>
              <a:xfrm>
                <a:off x="6000270" y="3581400"/>
                <a:ext cx="99333" cy="76200"/>
              </a:xfrm>
              <a:prstGeom prst="star5">
                <a:avLst/>
              </a:prstGeom>
              <a:solidFill>
                <a:srgbClr val="006600"/>
              </a:solidFill>
              <a:ln w="25400" cap="flat" cmpd="sng" algn="ctr">
                <a:solidFill>
                  <a:srgbClr val="0066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39" name="5-Point Star 38"/>
              <p:cNvSpPr/>
              <p:nvPr/>
            </p:nvSpPr>
            <p:spPr>
              <a:xfrm>
                <a:off x="4921629" y="4953000"/>
                <a:ext cx="99333" cy="76200"/>
              </a:xfrm>
              <a:prstGeom prst="star5">
                <a:avLst/>
              </a:prstGeom>
              <a:solidFill>
                <a:srgbClr val="006600"/>
              </a:solidFill>
              <a:ln w="25400" cap="flat" cmpd="sng" algn="ctr">
                <a:solidFill>
                  <a:srgbClr val="0066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dirty="0" smtClean="0">
                  <a:ln>
                    <a:noFill/>
                  </a:ln>
                  <a:solidFill>
                    <a:prstClr val="white"/>
                  </a:solidFill>
                  <a:effectLst/>
                  <a:uLnTx/>
                  <a:uFillTx/>
                  <a:latin typeface="Calibri"/>
                  <a:ea typeface="PMingLiU"/>
                  <a:cs typeface="Times New Roman"/>
                </a:endParaRPr>
              </a:p>
            </p:txBody>
          </p:sp>
          <p:sp>
            <p:nvSpPr>
              <p:cNvPr id="40" name="5-Point Star 39"/>
              <p:cNvSpPr/>
              <p:nvPr/>
            </p:nvSpPr>
            <p:spPr>
              <a:xfrm>
                <a:off x="5173362" y="4191000"/>
                <a:ext cx="99333" cy="76200"/>
              </a:xfrm>
              <a:prstGeom prst="star5">
                <a:avLst/>
              </a:prstGeom>
              <a:solidFill>
                <a:srgbClr val="006600"/>
              </a:solidFill>
              <a:ln w="25400" cap="flat" cmpd="sng" algn="ctr">
                <a:solidFill>
                  <a:srgbClr val="0066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41" name="5-Point Star 40"/>
              <p:cNvSpPr/>
              <p:nvPr/>
            </p:nvSpPr>
            <p:spPr>
              <a:xfrm>
                <a:off x="2506362" y="4343400"/>
                <a:ext cx="99333" cy="76200"/>
              </a:xfrm>
              <a:prstGeom prst="star5">
                <a:avLst/>
              </a:prstGeom>
              <a:solidFill>
                <a:srgbClr val="FF9900"/>
              </a:solidFill>
              <a:ln w="25400" cap="flat" cmpd="sng" algn="ctr">
                <a:solidFill>
                  <a:srgbClr val="FF99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42" name="5-Point Star 41"/>
              <p:cNvSpPr/>
              <p:nvPr/>
            </p:nvSpPr>
            <p:spPr>
              <a:xfrm>
                <a:off x="3954162" y="3677655"/>
                <a:ext cx="99333" cy="76200"/>
              </a:xfrm>
              <a:prstGeom prst="star5">
                <a:avLst/>
              </a:prstGeom>
              <a:solidFill>
                <a:srgbClr val="CC0099"/>
              </a:solidFill>
              <a:ln w="25400" cap="flat" cmpd="sng" algn="ctr">
                <a:solidFill>
                  <a:srgbClr val="CC009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43" name="5-Point Star 42"/>
              <p:cNvSpPr/>
              <p:nvPr/>
            </p:nvSpPr>
            <p:spPr>
              <a:xfrm>
                <a:off x="7389448" y="3283268"/>
                <a:ext cx="99333" cy="76200"/>
              </a:xfrm>
              <a:prstGeom prst="star5">
                <a:avLst/>
              </a:prstGeom>
              <a:solidFill>
                <a:srgbClr val="0000FF"/>
              </a:solidFill>
              <a:ln w="25400" cap="flat" cmpd="sng" algn="ctr">
                <a:solidFill>
                  <a:srgbClr val="0000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44" name="5-Point Star 43"/>
              <p:cNvSpPr/>
              <p:nvPr/>
            </p:nvSpPr>
            <p:spPr>
              <a:xfrm>
                <a:off x="6925962" y="5182359"/>
                <a:ext cx="99333" cy="76200"/>
              </a:xfrm>
              <a:prstGeom prst="star5">
                <a:avLst/>
              </a:prstGeom>
              <a:solidFill>
                <a:srgbClr val="0000FF"/>
              </a:solidFill>
              <a:ln w="25400" cap="flat" cmpd="sng" algn="ctr">
                <a:solidFill>
                  <a:srgbClr val="0000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45" name="5-Point Star 44"/>
              <p:cNvSpPr/>
              <p:nvPr/>
            </p:nvSpPr>
            <p:spPr>
              <a:xfrm>
                <a:off x="7360029" y="4572000"/>
                <a:ext cx="99333" cy="76200"/>
              </a:xfrm>
              <a:prstGeom prst="star5">
                <a:avLst/>
              </a:prstGeom>
              <a:solidFill>
                <a:srgbClr val="0000FF"/>
              </a:solidFill>
              <a:ln w="25400" cap="flat" cmpd="sng" algn="ctr">
                <a:solidFill>
                  <a:srgbClr val="0000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dirty="0" smtClean="0">
                  <a:ln>
                    <a:noFill/>
                  </a:ln>
                  <a:solidFill>
                    <a:prstClr val="white"/>
                  </a:solidFill>
                  <a:effectLst/>
                  <a:uLnTx/>
                  <a:uFillTx/>
                  <a:latin typeface="Calibri"/>
                  <a:ea typeface="PMingLiU"/>
                  <a:cs typeface="Times New Roman"/>
                </a:endParaRPr>
              </a:p>
            </p:txBody>
          </p:sp>
          <p:sp>
            <p:nvSpPr>
              <p:cNvPr id="46" name="5-Point Star 45"/>
              <p:cNvSpPr/>
              <p:nvPr/>
            </p:nvSpPr>
            <p:spPr>
              <a:xfrm>
                <a:off x="8411346" y="4724400"/>
                <a:ext cx="99333" cy="76200"/>
              </a:xfrm>
              <a:prstGeom prst="star5">
                <a:avLst/>
              </a:prstGeom>
              <a:solidFill>
                <a:srgbClr val="0000FF"/>
              </a:solidFill>
              <a:ln w="25400" cap="flat" cmpd="sng" algn="ctr">
                <a:solidFill>
                  <a:srgbClr val="0000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47" name="5-Point Star 46"/>
              <p:cNvSpPr/>
              <p:nvPr/>
            </p:nvSpPr>
            <p:spPr>
              <a:xfrm>
                <a:off x="5554362" y="4724400"/>
                <a:ext cx="99333" cy="76200"/>
              </a:xfrm>
              <a:prstGeom prst="star5">
                <a:avLst/>
              </a:prstGeom>
              <a:solidFill>
                <a:srgbClr val="0000FF"/>
              </a:solidFill>
              <a:ln w="25400" cap="flat" cmpd="sng" algn="ctr">
                <a:solidFill>
                  <a:srgbClr val="0000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48" name="5-Point Star 47"/>
              <p:cNvSpPr/>
              <p:nvPr/>
            </p:nvSpPr>
            <p:spPr>
              <a:xfrm>
                <a:off x="5185958" y="4371067"/>
                <a:ext cx="99333" cy="76200"/>
              </a:xfrm>
              <a:prstGeom prst="star5">
                <a:avLst/>
              </a:prstGeom>
              <a:solidFill>
                <a:srgbClr val="A50021"/>
              </a:solid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49" name="5-Point Star 48"/>
              <p:cNvSpPr/>
              <p:nvPr/>
            </p:nvSpPr>
            <p:spPr>
              <a:xfrm>
                <a:off x="4258962" y="3200400"/>
                <a:ext cx="99333" cy="76200"/>
              </a:xfrm>
              <a:prstGeom prst="star5">
                <a:avLst/>
              </a:prstGeom>
              <a:solidFill>
                <a:srgbClr val="FF9900"/>
              </a:solidFill>
              <a:ln w="25400" cap="flat" cmpd="sng" algn="ctr">
                <a:solidFill>
                  <a:srgbClr val="FF99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50" name="5-Point Star 49"/>
              <p:cNvSpPr/>
              <p:nvPr/>
            </p:nvSpPr>
            <p:spPr>
              <a:xfrm>
                <a:off x="6654112" y="4343400"/>
                <a:ext cx="99333" cy="76200"/>
              </a:xfrm>
              <a:prstGeom prst="star5">
                <a:avLst/>
              </a:prstGeom>
              <a:solidFill>
                <a:srgbClr val="FF9900"/>
              </a:solidFill>
              <a:ln w="25400" cap="flat" cmpd="sng" algn="ctr">
                <a:solidFill>
                  <a:srgbClr val="FF99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grpSp>
        <p:sp>
          <p:nvSpPr>
            <p:cNvPr id="6" name="5-Point Star 5"/>
            <p:cNvSpPr/>
            <p:nvPr/>
          </p:nvSpPr>
          <p:spPr>
            <a:xfrm>
              <a:off x="3130929" y="4651289"/>
              <a:ext cx="99333" cy="76200"/>
            </a:xfrm>
            <a:prstGeom prst="star5">
              <a:avLst/>
            </a:prstGeom>
            <a:solidFill>
              <a:srgbClr val="FF9900"/>
            </a:solidFill>
            <a:ln w="25400" cap="flat" cmpd="sng" algn="ctr">
              <a:solidFill>
                <a:srgbClr val="FF99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7" name="5-Point Star 6"/>
            <p:cNvSpPr/>
            <p:nvPr/>
          </p:nvSpPr>
          <p:spPr>
            <a:xfrm>
              <a:off x="2140329" y="3639555"/>
              <a:ext cx="99333" cy="76200"/>
            </a:xfrm>
            <a:prstGeom prst="star5">
              <a:avLst/>
            </a:prstGeom>
            <a:solidFill>
              <a:srgbClr val="CC0099"/>
            </a:solidFill>
            <a:ln w="25400" cap="flat" cmpd="sng" algn="ctr">
              <a:solidFill>
                <a:srgbClr val="CC009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
          <p:nvSpPr>
            <p:cNvPr id="8" name="5-Point Star 7"/>
            <p:cNvSpPr/>
            <p:nvPr/>
          </p:nvSpPr>
          <p:spPr>
            <a:xfrm>
              <a:off x="2482713" y="3421007"/>
              <a:ext cx="99333" cy="76200"/>
            </a:xfrm>
            <a:prstGeom prst="star5">
              <a:avLst/>
            </a:prstGeom>
            <a:solidFill>
              <a:srgbClr val="0000FF"/>
            </a:solidFill>
            <a:ln w="25400" cap="flat" cmpd="sng" algn="ctr">
              <a:solidFill>
                <a:srgbClr val="0000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grpSp>
      <p:sp>
        <p:nvSpPr>
          <p:cNvPr id="51" name="Text Box 8"/>
          <p:cNvSpPr txBox="1">
            <a:spLocks noChangeArrowheads="1"/>
          </p:cNvSpPr>
          <p:nvPr/>
        </p:nvSpPr>
        <p:spPr bwMode="auto">
          <a:xfrm>
            <a:off x="1979712" y="4797152"/>
            <a:ext cx="1756066" cy="743645"/>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defTabSz="914400" fontAlgn="base"/>
            <a:r>
              <a:rPr lang="en-US" sz="1300" b="1" dirty="0">
                <a:solidFill>
                  <a:srgbClr val="000099"/>
                </a:solidFill>
                <a:latin typeface="Arial"/>
                <a:ea typeface="PMingLiU"/>
              </a:rPr>
              <a:t>SWFDP Strengths: </a:t>
            </a:r>
            <a:endParaRPr lang="en-US" sz="1300" b="1" dirty="0" smtClean="0">
              <a:solidFill>
                <a:srgbClr val="000099"/>
              </a:solidFill>
              <a:latin typeface="Arial"/>
              <a:ea typeface="PMingLiU"/>
            </a:endParaRPr>
          </a:p>
          <a:p>
            <a:pPr marL="285750" indent="-285750" defTabSz="914400" fontAlgn="base">
              <a:buFont typeface="Arial" panose="020B0604020202020204" pitchFamily="34" charset="0"/>
              <a:buChar char="•"/>
            </a:pPr>
            <a:r>
              <a:rPr lang="en-US" sz="1300" dirty="0" smtClean="0">
                <a:solidFill>
                  <a:srgbClr val="C00000"/>
                </a:solidFill>
                <a:latin typeface="Arial"/>
                <a:ea typeface="PMingLiU"/>
              </a:rPr>
              <a:t>Cost effective;</a:t>
            </a:r>
          </a:p>
          <a:p>
            <a:pPr marL="285750" indent="-285750" defTabSz="914400" fontAlgn="base">
              <a:buFont typeface="Arial" panose="020B0604020202020204" pitchFamily="34" charset="0"/>
              <a:buChar char="•"/>
            </a:pPr>
            <a:r>
              <a:rPr lang="en-US" sz="1300" dirty="0" smtClean="0">
                <a:solidFill>
                  <a:srgbClr val="C00000"/>
                </a:solidFill>
                <a:latin typeface="Arial"/>
                <a:ea typeface="PMingLiU"/>
              </a:rPr>
              <a:t>Simplicity; </a:t>
            </a:r>
          </a:p>
        </p:txBody>
      </p:sp>
      <p:sp>
        <p:nvSpPr>
          <p:cNvPr id="52" name="Rectangle 51"/>
          <p:cNvSpPr/>
          <p:nvPr/>
        </p:nvSpPr>
        <p:spPr>
          <a:xfrm>
            <a:off x="1979712" y="5400799"/>
            <a:ext cx="6248489" cy="692497"/>
          </a:xfrm>
          <a:prstGeom prst="rect">
            <a:avLst/>
          </a:prstGeom>
        </p:spPr>
        <p:txBody>
          <a:bodyPr wrap="square">
            <a:spAutoFit/>
          </a:bodyPr>
          <a:lstStyle/>
          <a:p>
            <a:pPr marL="285750" indent="-285750" defTabSz="914400">
              <a:buFont typeface="Arial" panose="020B0604020202020204" pitchFamily="34" charset="0"/>
              <a:buChar char="•"/>
            </a:pPr>
            <a:r>
              <a:rPr lang="en-US" sz="1300" dirty="0">
                <a:solidFill>
                  <a:srgbClr val="C00000"/>
                </a:solidFill>
                <a:latin typeface="Arial"/>
                <a:ea typeface="PMingLiU"/>
              </a:rPr>
              <a:t>NMHSs need internet only; </a:t>
            </a:r>
          </a:p>
          <a:p>
            <a:pPr marL="285750" indent="-285750" defTabSz="914400">
              <a:buFont typeface="Arial" panose="020B0604020202020204" pitchFamily="34" charset="0"/>
              <a:buChar char="•"/>
            </a:pPr>
            <a:r>
              <a:rPr lang="en-US" sz="1300" dirty="0">
                <a:solidFill>
                  <a:srgbClr val="C00000"/>
                </a:solidFill>
                <a:latin typeface="Arial"/>
                <a:ea typeface="PMingLiU"/>
              </a:rPr>
              <a:t>Highly operational focus; </a:t>
            </a:r>
          </a:p>
          <a:p>
            <a:pPr marL="285750" indent="-285750" defTabSz="914400">
              <a:buFont typeface="Arial" panose="020B0604020202020204" pitchFamily="34" charset="0"/>
              <a:buChar char="•"/>
            </a:pPr>
            <a:r>
              <a:rPr lang="en-US" sz="1300" dirty="0">
                <a:solidFill>
                  <a:srgbClr val="C00000"/>
                </a:solidFill>
                <a:latin typeface="Arial"/>
                <a:ea typeface="PMingLiU"/>
              </a:rPr>
              <a:t>Capacity development with improved forecasts and lead-time of warnings</a:t>
            </a:r>
            <a:endParaRPr lang="en-US" sz="1300" dirty="0">
              <a:solidFill>
                <a:prstClr val="black"/>
              </a:solidFill>
              <a:latin typeface="Times New Roman"/>
              <a:ea typeface="PMingLiU"/>
            </a:endParaRPr>
          </a:p>
        </p:txBody>
      </p:sp>
      <p:sp>
        <p:nvSpPr>
          <p:cNvPr id="53" name="Text Box 8"/>
          <p:cNvSpPr txBox="1">
            <a:spLocks noChangeArrowheads="1"/>
          </p:cNvSpPr>
          <p:nvPr/>
        </p:nvSpPr>
        <p:spPr bwMode="auto">
          <a:xfrm>
            <a:off x="29796" y="1210142"/>
            <a:ext cx="1900127" cy="4743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just" defTabSz="914400">
              <a:lnSpc>
                <a:spcPct val="115000"/>
              </a:lnSpc>
            </a:pPr>
            <a:r>
              <a:rPr lang="en-US" sz="1400" b="1" dirty="0">
                <a:solidFill>
                  <a:srgbClr val="008000"/>
                </a:solidFill>
                <a:highlight>
                  <a:srgbClr val="FFFF00"/>
                </a:highlight>
                <a:latin typeface="Arial"/>
                <a:ea typeface="PMingLiU"/>
              </a:rPr>
              <a:t>Green</a:t>
            </a:r>
            <a:r>
              <a:rPr lang="en-US" sz="1400" b="1" dirty="0">
                <a:solidFill>
                  <a:srgbClr val="008000"/>
                </a:solidFill>
                <a:latin typeface="Arial"/>
                <a:ea typeface="PMingLiU"/>
              </a:rPr>
              <a:t> </a:t>
            </a:r>
            <a:r>
              <a:rPr lang="en-US" sz="1400" dirty="0">
                <a:solidFill>
                  <a:srgbClr val="000000"/>
                </a:solidFill>
                <a:latin typeface="Arial"/>
                <a:ea typeface="PMingLiU"/>
              </a:rPr>
              <a:t>color boxes represent </a:t>
            </a:r>
            <a:r>
              <a:rPr lang="en-US" sz="1400" dirty="0">
                <a:solidFill>
                  <a:prstClr val="black"/>
                </a:solidFill>
                <a:latin typeface="Arial"/>
                <a:ea typeface="PMingLiU"/>
              </a:rPr>
              <a:t>the domains of existing SWFDP regional subprojects. </a:t>
            </a:r>
            <a:r>
              <a:rPr lang="en-US" sz="1400" b="1" dirty="0">
                <a:solidFill>
                  <a:srgbClr val="CC00CC"/>
                </a:solidFill>
                <a:highlight>
                  <a:srgbClr val="FFFF00"/>
                </a:highlight>
                <a:latin typeface="Arial"/>
                <a:ea typeface="PMingLiU"/>
              </a:rPr>
              <a:t>Pink</a:t>
            </a:r>
            <a:r>
              <a:rPr lang="en-US" sz="1400" b="1" dirty="0">
                <a:solidFill>
                  <a:srgbClr val="CC00CC"/>
                </a:solidFill>
                <a:latin typeface="Arial"/>
                <a:ea typeface="PMingLiU"/>
              </a:rPr>
              <a:t> </a:t>
            </a:r>
            <a:r>
              <a:rPr lang="en-US" sz="1400" dirty="0">
                <a:solidFill>
                  <a:srgbClr val="000000"/>
                </a:solidFill>
                <a:latin typeface="Arial"/>
                <a:ea typeface="PMingLiU"/>
              </a:rPr>
              <a:t>and </a:t>
            </a:r>
            <a:r>
              <a:rPr lang="en-US" sz="1400" b="1" dirty="0">
                <a:solidFill>
                  <a:srgbClr val="F88608"/>
                </a:solidFill>
                <a:highlight>
                  <a:srgbClr val="FFFF00"/>
                </a:highlight>
                <a:latin typeface="Arial"/>
                <a:ea typeface="PMingLiU"/>
              </a:rPr>
              <a:t>Orange</a:t>
            </a:r>
            <a:r>
              <a:rPr lang="en-US" sz="1400" b="1" dirty="0">
                <a:solidFill>
                  <a:srgbClr val="F88608"/>
                </a:solidFill>
                <a:latin typeface="Arial"/>
                <a:ea typeface="PMingLiU"/>
              </a:rPr>
              <a:t> </a:t>
            </a:r>
            <a:r>
              <a:rPr lang="en-US" sz="1400" dirty="0">
                <a:solidFill>
                  <a:srgbClr val="000000"/>
                </a:solidFill>
                <a:latin typeface="Arial"/>
                <a:ea typeface="PMingLiU"/>
              </a:rPr>
              <a:t>color boxes signify the </a:t>
            </a:r>
            <a:r>
              <a:rPr lang="en-US" sz="1400" dirty="0">
                <a:solidFill>
                  <a:prstClr val="black"/>
                </a:solidFill>
                <a:latin typeface="Arial"/>
                <a:ea typeface="PMingLiU"/>
              </a:rPr>
              <a:t>regions for future SWFDP subprojects which will be developed within next 1-2 years and 3-5 years respectively. Contributing Global </a:t>
            </a:r>
            <a:r>
              <a:rPr lang="en-US" sz="1400" dirty="0" smtClean="0">
                <a:solidFill>
                  <a:prstClr val="black"/>
                </a:solidFill>
                <a:latin typeface="Arial"/>
                <a:ea typeface="PMingLiU"/>
              </a:rPr>
              <a:t>Centres and RSMCs /RFSCs are </a:t>
            </a:r>
            <a:r>
              <a:rPr lang="en-US" sz="1400" dirty="0">
                <a:solidFill>
                  <a:prstClr val="black"/>
                </a:solidFill>
                <a:latin typeface="Arial"/>
                <a:ea typeface="PMingLiU"/>
              </a:rPr>
              <a:t>also shown for each of the SWFDP regional </a:t>
            </a:r>
            <a:r>
              <a:rPr lang="en-US" sz="1400" dirty="0" smtClean="0">
                <a:solidFill>
                  <a:prstClr val="black"/>
                </a:solidFill>
                <a:latin typeface="Arial"/>
                <a:ea typeface="PMingLiU"/>
              </a:rPr>
              <a:t>subprojects</a:t>
            </a:r>
            <a:r>
              <a:rPr lang="en-US" sz="1400" dirty="0">
                <a:solidFill>
                  <a:prstClr val="black"/>
                </a:solidFill>
                <a:latin typeface="Arial"/>
                <a:ea typeface="PMingLiU"/>
              </a:rPr>
              <a:t>.</a:t>
            </a:r>
            <a:endParaRPr lang="en-US" sz="1400" dirty="0">
              <a:solidFill>
                <a:prstClr val="black"/>
              </a:solidFill>
              <a:latin typeface="Times New Roman"/>
              <a:ea typeface="PMingLiU"/>
            </a:endParaRPr>
          </a:p>
        </p:txBody>
      </p:sp>
      <p:sp>
        <p:nvSpPr>
          <p:cNvPr id="54" name="Text Box 8"/>
          <p:cNvSpPr txBox="1">
            <a:spLocks noChangeArrowheads="1"/>
          </p:cNvSpPr>
          <p:nvPr/>
        </p:nvSpPr>
        <p:spPr bwMode="auto">
          <a:xfrm>
            <a:off x="-227004" y="173725"/>
            <a:ext cx="9518953" cy="584775"/>
          </a:xfrm>
          <a:prstGeom prst="rect">
            <a:avLst/>
          </a:prstGeom>
          <a:noFill/>
          <a:ln w="9525">
            <a:noFill/>
            <a:miter lim="800000"/>
            <a:headEnd/>
            <a:tailEnd/>
          </a:ln>
          <a:extLst/>
        </p:spPr>
        <p:txBody>
          <a:bodyPr anchor="ctr"/>
          <a:lstStyle>
            <a:defPPr>
              <a:defRPr lang="en-US"/>
            </a:defPPr>
            <a:lvl1pPr algn="ctr" defTabSz="914400" fontAlgn="base">
              <a:spcBef>
                <a:spcPct val="0"/>
              </a:spcBef>
              <a:spcAft>
                <a:spcPct val="0"/>
              </a:spcAft>
              <a:defRPr sz="3200" b="1">
                <a:solidFill>
                  <a:srgbClr val="000066"/>
                </a:solidFill>
                <a:latin typeface="Arial" charset="0"/>
                <a:cs typeface="Arial" charset="0"/>
              </a:defRPr>
            </a:lvl1pPr>
          </a:lstStyle>
          <a:p>
            <a:r>
              <a:rPr lang="en-US" sz="2600" dirty="0"/>
              <a:t>SWFDP: Existing </a:t>
            </a:r>
            <a:r>
              <a:rPr lang="en-US" sz="2600" dirty="0" smtClean="0"/>
              <a:t>subprojects </a:t>
            </a:r>
            <a:r>
              <a:rPr lang="en-US" sz="2600" dirty="0"/>
              <a:t>and Future directions</a:t>
            </a:r>
          </a:p>
        </p:txBody>
      </p:sp>
      <p:sp>
        <p:nvSpPr>
          <p:cNvPr id="55" name="Text Box 8"/>
          <p:cNvSpPr txBox="1">
            <a:spLocks noChangeArrowheads="1"/>
          </p:cNvSpPr>
          <p:nvPr/>
        </p:nvSpPr>
        <p:spPr bwMode="auto">
          <a:xfrm>
            <a:off x="1951095" y="1011219"/>
            <a:ext cx="6939523" cy="102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just" defTabSz="914400" fontAlgn="base"/>
            <a:r>
              <a:rPr lang="en-US" sz="1500" dirty="0" smtClean="0">
                <a:solidFill>
                  <a:srgbClr val="000099"/>
                </a:solidFill>
                <a:latin typeface="Arial"/>
                <a:ea typeface="PMingLiU"/>
              </a:rPr>
              <a:t>Presently, SWFDP involves 48 developing countries (including LDCs and SIDS) in Southern Africa, South Pacific, Eastern Africa, Southeast  Asia, Bay of Bengal and Central Asia. However, subject to availability of  </a:t>
            </a:r>
            <a:r>
              <a:rPr lang="en-US" sz="1500" dirty="0">
                <a:solidFill>
                  <a:srgbClr val="000099"/>
                </a:solidFill>
                <a:latin typeface="Arial"/>
                <a:ea typeface="PMingLiU"/>
              </a:rPr>
              <a:t>resources, the number </a:t>
            </a:r>
            <a:r>
              <a:rPr lang="en-US" sz="1500" dirty="0" smtClean="0">
                <a:solidFill>
                  <a:srgbClr val="000099"/>
                </a:solidFill>
                <a:latin typeface="Arial"/>
                <a:ea typeface="PMingLiU"/>
              </a:rPr>
              <a:t>countries to </a:t>
            </a:r>
            <a:r>
              <a:rPr lang="en-US" sz="1500" dirty="0">
                <a:solidFill>
                  <a:srgbClr val="000099"/>
                </a:solidFill>
                <a:latin typeface="Arial"/>
                <a:ea typeface="PMingLiU"/>
              </a:rPr>
              <a:t>benefit from </a:t>
            </a:r>
            <a:r>
              <a:rPr lang="en-US" sz="1500" dirty="0" smtClean="0">
                <a:solidFill>
                  <a:srgbClr val="000099"/>
                </a:solidFill>
                <a:latin typeface="Arial"/>
                <a:ea typeface="PMingLiU"/>
              </a:rPr>
              <a:t>SWFDP </a:t>
            </a:r>
            <a:r>
              <a:rPr lang="en-US" sz="1500" dirty="0">
                <a:solidFill>
                  <a:srgbClr val="000099"/>
                </a:solidFill>
                <a:latin typeface="Arial"/>
                <a:ea typeface="PMingLiU"/>
              </a:rPr>
              <a:t>may grow to over 100 in next 5 years</a:t>
            </a:r>
            <a:endParaRPr lang="en-US" sz="1500" dirty="0">
              <a:solidFill>
                <a:prstClr val="black"/>
              </a:solidFill>
              <a:latin typeface="Times New Roman"/>
              <a:ea typeface="PMingLiU"/>
            </a:endParaRPr>
          </a:p>
        </p:txBody>
      </p:sp>
      <p:sp>
        <p:nvSpPr>
          <p:cNvPr id="56" name="Rectangle 55"/>
          <p:cNvSpPr/>
          <p:nvPr/>
        </p:nvSpPr>
        <p:spPr>
          <a:xfrm>
            <a:off x="5200181" y="3733053"/>
            <a:ext cx="766864" cy="697984"/>
          </a:xfrm>
          <a:prstGeom prst="rect">
            <a:avLst/>
          </a:prstGeom>
          <a:noFill/>
          <a:ln w="25400" cap="flat" cmpd="sng" algn="ctr">
            <a:solidFill>
              <a:srgbClr val="CC009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Calibri"/>
                <a:ea typeface="Times New Roman"/>
                <a:cs typeface="Times New Roman"/>
              </a:rPr>
              <a:t> </a:t>
            </a:r>
            <a:endParaRPr kumimoji="0" lang="en-US" sz="1100" b="0" i="0" u="none" strike="noStrike" kern="0" cap="none" spc="0" normalizeH="0" baseline="0" noProof="0" smtClean="0">
              <a:ln>
                <a:noFill/>
              </a:ln>
              <a:solidFill>
                <a:prstClr val="white"/>
              </a:solidFill>
              <a:effectLst/>
              <a:uLnTx/>
              <a:uFillTx/>
              <a:latin typeface="Calibri"/>
              <a:ea typeface="PMingLiU"/>
              <a:cs typeface="Times New Roman"/>
            </a:endParaRPr>
          </a:p>
        </p:txBody>
      </p:sp>
    </p:spTree>
    <p:extLst>
      <p:ext uri="{BB962C8B-B14F-4D97-AF65-F5344CB8AC3E}">
        <p14:creationId xmlns:p14="http://schemas.microsoft.com/office/powerpoint/2010/main" val="1853002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654"/>
            <a:ext cx="9143999" cy="743089"/>
          </a:xfrm>
        </p:spPr>
        <p:txBody>
          <a:bodyPr vert="horz" lIns="91440" tIns="45720" rIns="91440" bIns="45720" rtlCol="0" anchor="ctr">
            <a:noAutofit/>
          </a:bodyPr>
          <a:lstStyle/>
          <a:p>
            <a:r>
              <a:rPr lang="en-US" sz="3600" b="1" dirty="0" smtClean="0">
                <a:solidFill>
                  <a:srgbClr val="000066"/>
                </a:solidFill>
              </a:rPr>
              <a:t>What do NMHSs produce?</a:t>
            </a:r>
            <a:endParaRPr lang="en-US" sz="3600" b="1" dirty="0">
              <a:solidFill>
                <a:srgbClr val="000066"/>
              </a:solidFill>
            </a:endParaRPr>
          </a:p>
        </p:txBody>
      </p:sp>
      <p:sp>
        <p:nvSpPr>
          <p:cNvPr id="3" name="Rectangle 2"/>
          <p:cNvSpPr/>
          <p:nvPr/>
        </p:nvSpPr>
        <p:spPr>
          <a:xfrm>
            <a:off x="457200" y="1399622"/>
            <a:ext cx="8415337" cy="3816429"/>
          </a:xfrm>
          <a:prstGeom prst="rect">
            <a:avLst/>
          </a:prstGeom>
        </p:spPr>
        <p:txBody>
          <a:bodyPr wrap="square">
            <a:spAutoFit/>
          </a:bodyPr>
          <a:lstStyle/>
          <a:p>
            <a:pPr algn="just"/>
            <a:r>
              <a:rPr lang="en-GB" sz="2200" b="1" i="1" dirty="0" smtClean="0">
                <a:latin typeface="Arial" panose="020B0604020202020204" pitchFamily="34" charset="0"/>
                <a:ea typeface="SimSun"/>
                <a:cs typeface="Arial" panose="020B0604020202020204" pitchFamily="34" charset="0"/>
              </a:rPr>
              <a:t>For example</a:t>
            </a:r>
          </a:p>
          <a:p>
            <a:pPr algn="just"/>
            <a:r>
              <a:rPr lang="en-GB" sz="2200" b="1" dirty="0" smtClean="0">
                <a:latin typeface="Arial" panose="020B0604020202020204" pitchFamily="34" charset="0"/>
                <a:ea typeface="SimSun"/>
                <a:cs typeface="Arial" panose="020B0604020202020204" pitchFamily="34" charset="0"/>
              </a:rPr>
              <a:t>Toyota</a:t>
            </a:r>
            <a:r>
              <a:rPr lang="en-GB" sz="2200" b="1" dirty="0">
                <a:latin typeface="Arial" panose="020B0604020202020204" pitchFamily="34" charset="0"/>
                <a:ea typeface="SimSun"/>
                <a:cs typeface="Arial" panose="020B0604020202020204" pitchFamily="34" charset="0"/>
              </a:rPr>
              <a:t>/ </a:t>
            </a:r>
            <a:r>
              <a:rPr lang="en-GB" sz="2200" b="1" dirty="0" smtClean="0">
                <a:latin typeface="Arial" panose="020B0604020202020204" pitchFamily="34" charset="0"/>
                <a:ea typeface="SimSun"/>
                <a:cs typeface="Arial" panose="020B0604020202020204" pitchFamily="34" charset="0"/>
              </a:rPr>
              <a:t>Volkswagen </a:t>
            </a:r>
            <a:r>
              <a:rPr lang="en-GB" sz="2200" b="1" dirty="0" smtClean="0">
                <a:solidFill>
                  <a:srgbClr val="FF6699"/>
                </a:solidFill>
                <a:latin typeface="Arial" panose="020B0604020202020204" pitchFamily="34" charset="0"/>
                <a:ea typeface="SimSun"/>
                <a:cs typeface="Arial" panose="020B0604020202020204" pitchFamily="34" charset="0"/>
              </a:rPr>
              <a:t>produce cars</a:t>
            </a:r>
            <a:endParaRPr lang="en-GB" sz="2200" dirty="0" smtClean="0">
              <a:solidFill>
                <a:srgbClr val="FF6699"/>
              </a:solidFill>
              <a:latin typeface="Arial" panose="020B0604020202020204" pitchFamily="34" charset="0"/>
              <a:ea typeface="SimSun"/>
              <a:cs typeface="Arial" panose="020B0604020202020204" pitchFamily="34" charset="0"/>
            </a:endParaRPr>
          </a:p>
          <a:p>
            <a:pPr algn="just"/>
            <a:r>
              <a:rPr lang="en-GB" sz="2200" b="1" dirty="0" smtClean="0">
                <a:latin typeface="Arial" panose="020B0604020202020204" pitchFamily="34" charset="0"/>
                <a:ea typeface="SimSun"/>
                <a:cs typeface="Arial" panose="020B0604020202020204" pitchFamily="34" charset="0"/>
              </a:rPr>
              <a:t>Samsung produces </a:t>
            </a:r>
            <a:r>
              <a:rPr lang="en-GB" sz="2200" b="1" dirty="0" smtClean="0">
                <a:solidFill>
                  <a:srgbClr val="FF6699"/>
                </a:solidFill>
                <a:latin typeface="Arial" panose="020B0604020202020204" pitchFamily="34" charset="0"/>
                <a:ea typeface="SimSun"/>
                <a:cs typeface="Arial" panose="020B0604020202020204" pitchFamily="34" charset="0"/>
              </a:rPr>
              <a:t>Multimedia, TV, cell phones etc. </a:t>
            </a:r>
          </a:p>
          <a:p>
            <a:pPr lvl="0" algn="just"/>
            <a:endParaRPr lang="en-ZA" sz="2200" b="1" dirty="0" smtClean="0">
              <a:solidFill>
                <a:prstClr val="black"/>
              </a:solidFill>
              <a:latin typeface="Arial" panose="020B0604020202020204" pitchFamily="34" charset="0"/>
              <a:ea typeface="SimSun"/>
              <a:cs typeface="Arial" panose="020B0604020202020204" pitchFamily="34" charset="0"/>
            </a:endParaRPr>
          </a:p>
          <a:p>
            <a:pPr lvl="0" algn="just"/>
            <a:endParaRPr lang="en-ZA" sz="2200" b="1" dirty="0" smtClean="0">
              <a:solidFill>
                <a:prstClr val="black"/>
              </a:solidFill>
              <a:latin typeface="Arial" panose="020B0604020202020204" pitchFamily="34" charset="0"/>
              <a:ea typeface="SimSun"/>
              <a:cs typeface="Arial" panose="020B0604020202020204" pitchFamily="34" charset="0"/>
            </a:endParaRPr>
          </a:p>
          <a:p>
            <a:pPr lvl="0" algn="just"/>
            <a:r>
              <a:rPr lang="en-ZA" sz="2200" b="1" dirty="0" smtClean="0">
                <a:solidFill>
                  <a:prstClr val="black"/>
                </a:solidFill>
                <a:latin typeface="Arial" panose="020B0604020202020204" pitchFamily="34" charset="0"/>
                <a:ea typeface="SimSun"/>
                <a:cs typeface="Arial" panose="020B0604020202020204" pitchFamily="34" charset="0"/>
              </a:rPr>
              <a:t>NMHSs produce </a:t>
            </a:r>
            <a:r>
              <a:rPr lang="en-ZA" sz="2200" b="1" dirty="0" smtClean="0">
                <a:solidFill>
                  <a:srgbClr val="C00000"/>
                </a:solidFill>
                <a:latin typeface="Arial" panose="020B0604020202020204" pitchFamily="34" charset="0"/>
                <a:ea typeface="SimSun"/>
                <a:cs typeface="Arial" panose="020B0604020202020204" pitchFamily="34" charset="0"/>
              </a:rPr>
              <a:t>decision-supportive information and services </a:t>
            </a:r>
          </a:p>
          <a:p>
            <a:pPr lvl="0" algn="just"/>
            <a:endParaRPr lang="en-ZA" sz="2200" b="1" dirty="0" smtClean="0">
              <a:solidFill>
                <a:srgbClr val="FF6699"/>
              </a:solidFill>
              <a:latin typeface="Arial" panose="020B0604020202020204" pitchFamily="34" charset="0"/>
              <a:ea typeface="SimSun"/>
              <a:cs typeface="Arial" panose="020B0604020202020204" pitchFamily="34" charset="0"/>
            </a:endParaRPr>
          </a:p>
          <a:p>
            <a:pPr lvl="0" algn="just"/>
            <a:r>
              <a:rPr lang="en-ZA" sz="2200" b="1" dirty="0" smtClean="0">
                <a:solidFill>
                  <a:srgbClr val="C00000"/>
                </a:solidFill>
                <a:latin typeface="Arial" panose="020B0604020202020204" pitchFamily="34" charset="0"/>
                <a:ea typeface="SimSun"/>
                <a:cs typeface="Arial" panose="020B0604020202020204" pitchFamily="34" charset="0"/>
              </a:rPr>
              <a:t>(e.g. observations, data, weather/climate bulletins</a:t>
            </a:r>
            <a:r>
              <a:rPr lang="en-ZA" sz="2200" b="1" dirty="0">
                <a:solidFill>
                  <a:srgbClr val="C00000"/>
                </a:solidFill>
                <a:latin typeface="Arial" panose="020B0604020202020204" pitchFamily="34" charset="0"/>
                <a:ea typeface="SimSun"/>
                <a:cs typeface="Arial" panose="020B0604020202020204" pitchFamily="34" charset="0"/>
              </a:rPr>
              <a:t>, NWP products, </a:t>
            </a:r>
            <a:r>
              <a:rPr lang="en-ZA" sz="2200" b="1" dirty="0" smtClean="0">
                <a:solidFill>
                  <a:srgbClr val="C00000"/>
                </a:solidFill>
                <a:latin typeface="Arial" panose="020B0604020202020204" pitchFamily="34" charset="0"/>
                <a:ea typeface="SimSun"/>
                <a:cs typeface="Arial" panose="020B0604020202020204" pitchFamily="34" charset="0"/>
              </a:rPr>
              <a:t>weather/climate forecasts, alerts, advisories, warnings etc.)</a:t>
            </a:r>
            <a:endParaRPr lang="en-GB" sz="2200" b="1" dirty="0">
              <a:solidFill>
                <a:srgbClr val="C00000"/>
              </a:solidFill>
              <a:latin typeface="Arial" panose="020B0604020202020204" pitchFamily="34" charset="0"/>
              <a:ea typeface="SimSun"/>
              <a:cs typeface="Arial" panose="020B0604020202020204" pitchFamily="34" charset="0"/>
            </a:endParaRPr>
          </a:p>
        </p:txBody>
      </p:sp>
    </p:spTree>
    <p:extLst>
      <p:ext uri="{BB962C8B-B14F-4D97-AF65-F5344CB8AC3E}">
        <p14:creationId xmlns:p14="http://schemas.microsoft.com/office/powerpoint/2010/main" val="13858805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1000"/>
                                        <p:tgtEl>
                                          <p:spTgt spid="3">
                                            <p:txEl>
                                              <p:pRg st="7" end="7"/>
                                            </p:txEl>
                                          </p:spTgt>
                                        </p:tgtEl>
                                      </p:cBhvr>
                                    </p:animEffect>
                                    <p:anim calcmode="lin" valueType="num">
                                      <p:cBhvr>
                                        <p:cTn id="1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
          <p:cNvSpPr txBox="1">
            <a:spLocks/>
          </p:cNvSpPr>
          <p:nvPr/>
        </p:nvSpPr>
        <p:spPr bwMode="auto">
          <a:xfrm>
            <a:off x="323850" y="940017"/>
            <a:ext cx="8501063" cy="292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33400" indent="-533400" algn="l" rtl="0" eaLnBrk="0" fontAlgn="base" hangingPunct="0">
              <a:spcBef>
                <a:spcPct val="20000"/>
              </a:spcBef>
              <a:spcAft>
                <a:spcPct val="0"/>
              </a:spcAft>
              <a:buClr>
                <a:srgbClr val="FF9900"/>
              </a:buClr>
              <a:buFont typeface="Wingdings" panose="05000000000000000000" pitchFamily="2" charset="2"/>
              <a:buChar char="§"/>
              <a:defRPr sz="2800">
                <a:solidFill>
                  <a:schemeClr val="tx1"/>
                </a:solidFill>
                <a:latin typeface="Arial" panose="020B0604020202020204" pitchFamily="34" charset="0"/>
                <a:ea typeface="+mn-ea"/>
                <a:cs typeface="+mn-cs"/>
              </a:defRPr>
            </a:lvl1pPr>
            <a:lvl2pPr marL="990600" indent="-533400" algn="l" rtl="0" eaLnBrk="0" fontAlgn="base" hangingPunct="0">
              <a:spcBef>
                <a:spcPct val="20000"/>
              </a:spcBef>
              <a:spcAft>
                <a:spcPct val="0"/>
              </a:spcAft>
              <a:buClr>
                <a:srgbClr val="FF9900"/>
              </a:buClr>
              <a:buFont typeface="Wingdings" panose="05000000000000000000" pitchFamily="2" charset="2"/>
              <a:buChar char="§"/>
              <a:defRPr sz="2800">
                <a:solidFill>
                  <a:schemeClr val="tx1"/>
                </a:solidFill>
                <a:latin typeface="Arial" panose="020B0604020202020204" pitchFamily="34" charset="0"/>
              </a:defRPr>
            </a:lvl2pPr>
            <a:lvl3pPr marL="1371600" indent="-457200" algn="l" rtl="0" eaLnBrk="0" fontAlgn="base" hangingPunct="0">
              <a:spcBef>
                <a:spcPct val="20000"/>
              </a:spcBef>
              <a:spcAft>
                <a:spcPct val="0"/>
              </a:spcAft>
              <a:buClr>
                <a:srgbClr val="FF9900"/>
              </a:buClr>
              <a:buFont typeface="Wingdings" panose="05000000000000000000" pitchFamily="2" charset="2"/>
              <a:buChar char="§"/>
              <a:defRPr sz="2400">
                <a:solidFill>
                  <a:schemeClr val="tx1"/>
                </a:solidFill>
                <a:latin typeface="Arial" panose="020B0604020202020204" pitchFamily="34" charset="0"/>
              </a:defRPr>
            </a:lvl3pPr>
            <a:lvl4pPr marL="1752600" indent="-381000" algn="l" rtl="0" eaLnBrk="0" fontAlgn="base" hangingPunct="0">
              <a:spcBef>
                <a:spcPct val="20000"/>
              </a:spcBef>
              <a:spcAft>
                <a:spcPct val="0"/>
              </a:spcAft>
              <a:buClr>
                <a:srgbClr val="FF9900"/>
              </a:buClr>
              <a:buFont typeface="Wingdings" panose="05000000000000000000" pitchFamily="2" charset="2"/>
              <a:buChar char="§"/>
              <a:defRPr sz="2000">
                <a:solidFill>
                  <a:schemeClr val="tx1"/>
                </a:solidFill>
                <a:latin typeface="Arial" panose="020B0604020202020204" pitchFamily="34" charset="0"/>
              </a:defRPr>
            </a:lvl4pPr>
            <a:lvl5pPr marL="2209800" indent="-381000" algn="l" rtl="0" eaLnBrk="0" fontAlgn="base" hangingPunct="0">
              <a:spcBef>
                <a:spcPct val="20000"/>
              </a:spcBef>
              <a:spcAft>
                <a:spcPct val="0"/>
              </a:spcAft>
              <a:buClr>
                <a:srgbClr val="FF9900"/>
              </a:buClr>
              <a:buFont typeface="Wingdings" panose="05000000000000000000" pitchFamily="2" charset="2"/>
              <a:buChar char="§"/>
              <a:defRPr sz="2000">
                <a:solidFill>
                  <a:schemeClr val="tx1"/>
                </a:solidFill>
                <a:latin typeface="Arial" panose="020B0604020202020204" pitchFamily="34"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a:lstStyle>
          <a:p>
            <a:pPr marL="342000" marR="0" lvl="0" indent="-342000" algn="l" defTabSz="914400" rtl="0" eaLnBrk="0" fontAlgn="base" latinLnBrk="0" hangingPunct="0">
              <a:lnSpc>
                <a:spcPct val="100000"/>
              </a:lnSpc>
              <a:spcBef>
                <a:spcPct val="20000"/>
              </a:spcBef>
              <a:spcAft>
                <a:spcPct val="0"/>
              </a:spcAft>
              <a:buClr>
                <a:schemeClr val="tx1"/>
              </a:buClr>
              <a:buSzTx/>
              <a:buFont typeface="Wingdings" panose="05000000000000000000" pitchFamily="2" charset="2"/>
              <a:buChar char="§"/>
              <a:tabLst/>
              <a:defRPr/>
            </a:pPr>
            <a:r>
              <a:rPr kumimoji="0" lang="en-GB" sz="1800" b="0" i="1" u="sng" strike="noStrike" kern="0" cap="none" spc="0" normalizeH="0" baseline="0" noProof="0" dirty="0" smtClean="0">
                <a:ln>
                  <a:noFill/>
                </a:ln>
                <a:solidFill>
                  <a:srgbClr val="000000"/>
                </a:solidFill>
                <a:effectLst/>
                <a:uLnTx/>
                <a:uFillTx/>
              </a:rPr>
              <a:t>Global NWP</a:t>
            </a:r>
            <a:r>
              <a:rPr kumimoji="0" lang="en-GB" sz="1800" b="0" i="1" u="none" strike="noStrike" kern="0" cap="none" spc="0" normalizeH="0" baseline="0" noProof="0" dirty="0" smtClean="0">
                <a:ln>
                  <a:noFill/>
                </a:ln>
                <a:solidFill>
                  <a:srgbClr val="000000"/>
                </a:solidFill>
                <a:effectLst/>
                <a:uLnTx/>
                <a:uFillTx/>
              </a:rPr>
              <a:t> </a:t>
            </a:r>
            <a:r>
              <a:rPr kumimoji="0" lang="en-GB" sz="1800" b="0" i="0" u="none" strike="noStrike" kern="0" cap="none" spc="0" normalizeH="0" baseline="0" noProof="0" dirty="0" smtClean="0">
                <a:ln>
                  <a:noFill/>
                </a:ln>
                <a:solidFill>
                  <a:srgbClr val="000000"/>
                </a:solidFill>
                <a:effectLst/>
                <a:uLnTx/>
                <a:uFillTx/>
              </a:rPr>
              <a:t>centres to provide available NWP/EPS and sat-based products, including in the form of probabilities, cut to the project window frame;</a:t>
            </a:r>
            <a:endParaRPr kumimoji="0" lang="en-US" sz="1800" b="0" i="0" u="none" strike="noStrike" kern="0" cap="none" spc="0" normalizeH="0" baseline="0" noProof="0" dirty="0" smtClean="0">
              <a:ln>
                <a:noFill/>
              </a:ln>
              <a:solidFill>
                <a:srgbClr val="000000"/>
              </a:solidFill>
              <a:effectLst/>
              <a:uLnTx/>
              <a:uFillTx/>
            </a:endParaRPr>
          </a:p>
          <a:p>
            <a:pPr marL="342000" marR="0" lvl="0" indent="-342000" algn="l" defTabSz="914400" rtl="0" eaLnBrk="0" fontAlgn="base" latinLnBrk="0" hangingPunct="0">
              <a:lnSpc>
                <a:spcPct val="100000"/>
              </a:lnSpc>
              <a:spcBef>
                <a:spcPct val="20000"/>
              </a:spcBef>
              <a:spcAft>
                <a:spcPct val="0"/>
              </a:spcAft>
              <a:buClr>
                <a:schemeClr val="tx1"/>
              </a:buClr>
              <a:buSzTx/>
              <a:buFont typeface="Wingdings" panose="05000000000000000000" pitchFamily="2" charset="2"/>
              <a:buChar char="§"/>
              <a:tabLst/>
              <a:defRPr/>
            </a:pPr>
            <a:r>
              <a:rPr kumimoji="0" lang="en-GB" sz="1800" b="0" i="1" u="sng" strike="noStrike" kern="0" cap="none" spc="0" normalizeH="0" baseline="0" noProof="0" dirty="0" smtClean="0">
                <a:ln>
                  <a:noFill/>
                </a:ln>
                <a:solidFill>
                  <a:srgbClr val="333399"/>
                </a:solidFill>
                <a:effectLst/>
                <a:uLnTx/>
                <a:uFillTx/>
              </a:rPr>
              <a:t>Regional centres</a:t>
            </a:r>
            <a:r>
              <a:rPr kumimoji="0" lang="en-GB" sz="1800" b="0" i="0" u="none" strike="noStrike" kern="0" cap="none" spc="0" normalizeH="0" baseline="0" noProof="0" dirty="0" smtClean="0">
                <a:ln>
                  <a:noFill/>
                </a:ln>
                <a:solidFill>
                  <a:srgbClr val="333399"/>
                </a:solidFill>
                <a:effectLst/>
                <a:uLnTx/>
                <a:uFillTx/>
              </a:rPr>
              <a:t> to analyses</a:t>
            </a:r>
            <a:r>
              <a:rPr kumimoji="0" lang="en-GB" sz="1800" b="0" i="0" u="none" strike="noStrike" kern="0" cap="none" spc="0" normalizeH="0" noProof="0" dirty="0" smtClean="0">
                <a:ln>
                  <a:noFill/>
                </a:ln>
                <a:solidFill>
                  <a:srgbClr val="333399"/>
                </a:solidFill>
                <a:effectLst/>
                <a:uLnTx/>
                <a:uFillTx/>
              </a:rPr>
              <a:t> </a:t>
            </a:r>
            <a:r>
              <a:rPr lang="en-GB" sz="1800" kern="0" dirty="0" smtClean="0">
                <a:solidFill>
                  <a:srgbClr val="333399"/>
                </a:solidFill>
              </a:rPr>
              <a:t>and </a:t>
            </a:r>
            <a:r>
              <a:rPr kumimoji="0" lang="en-GB" sz="1800" b="0" i="0" u="none" strike="noStrike" kern="0" cap="none" spc="0" normalizeH="0" baseline="0" noProof="0" dirty="0" smtClean="0">
                <a:ln>
                  <a:noFill/>
                </a:ln>
                <a:solidFill>
                  <a:srgbClr val="333399"/>
                </a:solidFill>
                <a:effectLst/>
                <a:uLnTx/>
                <a:uFillTx/>
              </a:rPr>
              <a:t>interpret information received from global centres, prepare daily guidance products (out to day-5) for NMCs, run limited-area model to refine products, maintain RSMC Web site, liaise with the participating NMCs; </a:t>
            </a:r>
            <a:endParaRPr kumimoji="0" lang="en-US" sz="1800" b="0" i="0" u="none" strike="noStrike" kern="0" cap="none" spc="0" normalizeH="0" baseline="0" noProof="0" dirty="0" smtClean="0">
              <a:ln>
                <a:noFill/>
              </a:ln>
              <a:solidFill>
                <a:srgbClr val="333399"/>
              </a:solidFill>
              <a:effectLst/>
              <a:uLnTx/>
              <a:uFillTx/>
            </a:endParaRPr>
          </a:p>
          <a:p>
            <a:pPr marL="342000" lvl="0" indent="-342000" defTabSz="914400">
              <a:buClr>
                <a:schemeClr val="tx1"/>
              </a:buClr>
            </a:pPr>
            <a:r>
              <a:rPr kumimoji="0" lang="en-GB" sz="1800" b="0" i="1" u="sng" strike="noStrike" kern="0" cap="none" spc="0" normalizeH="0" baseline="0" noProof="0" dirty="0" smtClean="0">
                <a:ln>
                  <a:noFill/>
                </a:ln>
                <a:solidFill>
                  <a:srgbClr val="C00000"/>
                </a:solidFill>
                <a:effectLst/>
                <a:uLnTx/>
                <a:uFillTx/>
              </a:rPr>
              <a:t>NMCs</a:t>
            </a:r>
            <a:r>
              <a:rPr lang="en-GB" sz="1800" kern="0" dirty="0">
                <a:solidFill>
                  <a:srgbClr val="C00000"/>
                </a:solidFill>
              </a:rPr>
              <a:t> have access to all products, and maintained responsibility and authority over national warnings and </a:t>
            </a:r>
            <a:r>
              <a:rPr lang="en-GB" sz="1800" kern="0" dirty="0" smtClean="0">
                <a:solidFill>
                  <a:srgbClr val="C00000"/>
                </a:solidFill>
              </a:rPr>
              <a:t>services; </a:t>
            </a:r>
            <a:r>
              <a:rPr kumimoji="0" lang="en-GB" sz="1800" b="0" i="0" u="none" strike="noStrike" kern="0" cap="none" spc="0" normalizeH="0" baseline="0" noProof="0" dirty="0" smtClean="0">
                <a:ln>
                  <a:noFill/>
                </a:ln>
                <a:solidFill>
                  <a:srgbClr val="C00000"/>
                </a:solidFill>
                <a:effectLst/>
                <a:uLnTx/>
                <a:uFillTx/>
              </a:rPr>
              <a:t>to issue alerts, advisories, severe weather warnings; to liaise with user communities, and to contribute feedback and evaluation of the project.</a:t>
            </a:r>
          </a:p>
        </p:txBody>
      </p:sp>
      <p:pic>
        <p:nvPicPr>
          <p:cNvPr id="25"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l="16193" r="30275" b="14246"/>
          <a:stretch>
            <a:fillRect/>
          </a:stretch>
        </p:blipFill>
        <p:spPr bwMode="auto">
          <a:xfrm>
            <a:off x="71438" y="4429125"/>
            <a:ext cx="3214687" cy="2286000"/>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l="51732" t="49895" r="32352" b="18922"/>
          <a:stretch>
            <a:fillRect/>
          </a:stretch>
        </p:blipFill>
        <p:spPr bwMode="auto">
          <a:xfrm>
            <a:off x="3429000" y="4786313"/>
            <a:ext cx="1971675" cy="1714500"/>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l="52921" t="64693" r="41737" b="23273"/>
          <a:stretch>
            <a:fillRect/>
          </a:stretch>
        </p:blipFill>
        <p:spPr bwMode="auto">
          <a:xfrm>
            <a:off x="5508625" y="6143625"/>
            <a:ext cx="714375" cy="714375"/>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l="57047" t="57187" r="38547" b="27205"/>
          <a:stretch>
            <a:fillRect/>
          </a:stretch>
        </p:blipFill>
        <p:spPr bwMode="auto">
          <a:xfrm>
            <a:off x="5572125" y="4387850"/>
            <a:ext cx="571500" cy="898525"/>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29"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l="53181" t="45648" r="40520" b="33069"/>
          <a:stretch>
            <a:fillRect/>
          </a:stretch>
        </p:blipFill>
        <p:spPr bwMode="auto">
          <a:xfrm>
            <a:off x="6357938" y="4714875"/>
            <a:ext cx="642937" cy="965200"/>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30"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l="61285" t="58228" r="33046" b="26164"/>
          <a:stretch>
            <a:fillRect/>
          </a:stretch>
        </p:blipFill>
        <p:spPr bwMode="auto">
          <a:xfrm>
            <a:off x="6357938" y="5786438"/>
            <a:ext cx="642937" cy="785812"/>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sp>
        <p:nvSpPr>
          <p:cNvPr id="31" name="Left-Right Arrow 30"/>
          <p:cNvSpPr/>
          <p:nvPr/>
        </p:nvSpPr>
        <p:spPr bwMode="auto">
          <a:xfrm rot="1030336">
            <a:off x="1625600" y="5511800"/>
            <a:ext cx="2535238" cy="263525"/>
          </a:xfrm>
          <a:prstGeom prst="leftRightArrow">
            <a:avLst/>
          </a:prstGeom>
          <a:solidFill>
            <a:srgbClr val="FFFFFF"/>
          </a:solidFill>
          <a:ln w="38100" cap="flat" cmpd="sng" algn="ctr">
            <a:solidFill>
              <a:srgbClr val="2D2D8A">
                <a:lumMod val="75000"/>
              </a:srgbClr>
            </a:solidFill>
            <a:prstDash val="solid"/>
            <a:round/>
            <a:headEnd type="none" w="med" len="med"/>
            <a:tailEnd type="none" w="med" len="med"/>
          </a:ln>
          <a:effec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Times New Roman" pitchFamily="18" charset="0"/>
            </a:endParaRPr>
          </a:p>
        </p:txBody>
      </p:sp>
      <p:sp>
        <p:nvSpPr>
          <p:cNvPr id="32" name="Left-Right Arrow 31"/>
          <p:cNvSpPr/>
          <p:nvPr/>
        </p:nvSpPr>
        <p:spPr bwMode="auto">
          <a:xfrm rot="20314368">
            <a:off x="4432300" y="5129213"/>
            <a:ext cx="1135063" cy="230187"/>
          </a:xfrm>
          <a:prstGeom prst="leftRightArrow">
            <a:avLst/>
          </a:prstGeom>
          <a:solidFill>
            <a:srgbClr val="FFFFFF"/>
          </a:solidFill>
          <a:ln w="38100" cap="flat" cmpd="sng" algn="ctr">
            <a:solidFill>
              <a:srgbClr val="2D2D8A">
                <a:lumMod val="75000"/>
              </a:srgbClr>
            </a:solidFill>
            <a:prstDash val="solid"/>
            <a:round/>
            <a:headEnd type="none" w="med" len="med"/>
            <a:tailEnd type="none" w="med" len="med"/>
          </a:ln>
          <a:effec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Times New Roman" pitchFamily="18" charset="0"/>
            </a:endParaRPr>
          </a:p>
        </p:txBody>
      </p:sp>
      <p:sp>
        <p:nvSpPr>
          <p:cNvPr id="33" name="Left-Right Arrow 32"/>
          <p:cNvSpPr/>
          <p:nvPr/>
        </p:nvSpPr>
        <p:spPr bwMode="auto">
          <a:xfrm rot="21335673">
            <a:off x="4506913" y="5422900"/>
            <a:ext cx="1704975" cy="244475"/>
          </a:xfrm>
          <a:prstGeom prst="leftRightArrow">
            <a:avLst/>
          </a:prstGeom>
          <a:solidFill>
            <a:srgbClr val="FFFFFF"/>
          </a:solidFill>
          <a:ln w="38100" cap="flat" cmpd="sng" algn="ctr">
            <a:solidFill>
              <a:srgbClr val="2D2D8A">
                <a:lumMod val="75000"/>
              </a:srgbClr>
            </a:solidFill>
            <a:prstDash val="solid"/>
            <a:round/>
            <a:headEnd type="none" w="med" len="med"/>
            <a:tailEnd type="none" w="med" len="med"/>
          </a:ln>
          <a:effec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Times New Roman" pitchFamily="18" charset="0"/>
            </a:endParaRPr>
          </a:p>
        </p:txBody>
      </p:sp>
      <p:sp>
        <p:nvSpPr>
          <p:cNvPr id="34" name="Left-Right Arrow 33"/>
          <p:cNvSpPr/>
          <p:nvPr/>
        </p:nvSpPr>
        <p:spPr bwMode="auto">
          <a:xfrm>
            <a:off x="4500563" y="5715000"/>
            <a:ext cx="1711325" cy="219075"/>
          </a:xfrm>
          <a:prstGeom prst="leftRightArrow">
            <a:avLst/>
          </a:prstGeom>
          <a:solidFill>
            <a:srgbClr val="FFFFFF"/>
          </a:solidFill>
          <a:ln w="38100" cap="flat" cmpd="sng" algn="ctr">
            <a:solidFill>
              <a:srgbClr val="2D2D8A">
                <a:lumMod val="75000"/>
              </a:srgbClr>
            </a:solidFill>
            <a:prstDash val="solid"/>
            <a:round/>
            <a:headEnd type="none" w="med" len="med"/>
            <a:tailEnd type="none" w="med" len="med"/>
          </a:ln>
          <a:effec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Times New Roman" pitchFamily="18" charset="0"/>
            </a:endParaRPr>
          </a:p>
        </p:txBody>
      </p:sp>
      <p:sp>
        <p:nvSpPr>
          <p:cNvPr id="35" name="Left-Right Arrow 34"/>
          <p:cNvSpPr/>
          <p:nvPr/>
        </p:nvSpPr>
        <p:spPr bwMode="auto">
          <a:xfrm rot="393868">
            <a:off x="4438650" y="5992813"/>
            <a:ext cx="1135063" cy="230187"/>
          </a:xfrm>
          <a:prstGeom prst="leftRightArrow">
            <a:avLst/>
          </a:prstGeom>
          <a:solidFill>
            <a:srgbClr val="FFFFFF"/>
          </a:solidFill>
          <a:ln w="38100" cap="flat" cmpd="sng" algn="ctr">
            <a:solidFill>
              <a:srgbClr val="2D2D8A">
                <a:lumMod val="75000"/>
              </a:srgbClr>
            </a:solidFill>
            <a:prstDash val="solid"/>
            <a:round/>
            <a:headEnd type="none" w="med" len="med"/>
            <a:tailEnd type="none" w="med" len="med"/>
          </a:ln>
          <a:effec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Times New Roman" pitchFamily="18" charset="0"/>
            </a:endParaRPr>
          </a:p>
        </p:txBody>
      </p:sp>
      <p:pic>
        <p:nvPicPr>
          <p:cNvPr id="36" name="Picture 15" descr="Spruit langs Kentuc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4872038"/>
            <a:ext cx="1123950"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Left-Right Arrow 36"/>
          <p:cNvSpPr/>
          <p:nvPr/>
        </p:nvSpPr>
        <p:spPr bwMode="auto">
          <a:xfrm>
            <a:off x="6934200" y="5446713"/>
            <a:ext cx="1066800" cy="244475"/>
          </a:xfrm>
          <a:prstGeom prst="leftRightArrow">
            <a:avLst/>
          </a:prstGeom>
          <a:solidFill>
            <a:srgbClr val="FFFFFF"/>
          </a:solidFill>
          <a:ln w="38100" cap="flat" cmpd="sng" algn="ctr">
            <a:solidFill>
              <a:srgbClr val="2D2D8A">
                <a:lumMod val="75000"/>
              </a:srgbClr>
            </a:solidFill>
            <a:prstDash val="solid"/>
            <a:round/>
            <a:headEnd type="none" w="med" len="med"/>
            <a:tailEnd type="none" w="med" len="med"/>
          </a:ln>
          <a:effec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Times New Roman" pitchFamily="18" charset="0"/>
            </a:endParaRPr>
          </a:p>
        </p:txBody>
      </p:sp>
      <p:pic>
        <p:nvPicPr>
          <p:cNvPr id="38" name="Picture 14" descr="Fish River tar road inta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25" y="5751513"/>
            <a:ext cx="1093788"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p:nvPr/>
        </p:nvSpPr>
        <p:spPr>
          <a:xfrm>
            <a:off x="692123" y="4084641"/>
            <a:ext cx="2028852" cy="342897"/>
          </a:xfrm>
          <a:prstGeom prst="rect">
            <a:avLst/>
          </a:prstGeom>
          <a:solidFill>
            <a:srgbClr val="2D2D8A">
              <a:lumMod val="60000"/>
              <a:lumOff val="40000"/>
            </a:srgbClr>
          </a:solidFill>
          <a:effectLst>
            <a:softEdge rad="31750"/>
          </a:effectLst>
        </p:spPr>
        <p:txBody>
          <a:bodyPr>
            <a:spAutoFit/>
          </a:bodyPr>
          <a:lstStyle>
            <a:lvl1pPr>
              <a:spcBef>
                <a:spcPct val="0"/>
              </a:spcBef>
              <a:defRPr sz="2400">
                <a:solidFill>
                  <a:schemeClr val="tx1"/>
                </a:solidFill>
                <a:latin typeface="Times" panose="02020603050405020304" pitchFamily="18" charset="0"/>
              </a:defRPr>
            </a:lvl1pPr>
            <a:lvl2pPr marL="742950" indent="-285750">
              <a:spcBef>
                <a:spcPct val="0"/>
              </a:spcBef>
              <a:defRPr sz="2400">
                <a:solidFill>
                  <a:schemeClr val="tx1"/>
                </a:solidFill>
                <a:latin typeface="Times" panose="02020603050405020304" pitchFamily="18" charset="0"/>
              </a:defRPr>
            </a:lvl2pPr>
            <a:lvl3pPr marL="1143000" indent="-228600">
              <a:spcBef>
                <a:spcPct val="0"/>
              </a:spcBef>
              <a:defRPr sz="2400">
                <a:solidFill>
                  <a:schemeClr val="tx1"/>
                </a:solidFill>
                <a:latin typeface="Times" panose="02020603050405020304" pitchFamily="18" charset="0"/>
              </a:defRPr>
            </a:lvl3pPr>
            <a:lvl4pPr marL="1600200" indent="-228600">
              <a:spcBef>
                <a:spcPct val="0"/>
              </a:spcBef>
              <a:defRPr sz="2400">
                <a:solidFill>
                  <a:schemeClr val="tx1"/>
                </a:solidFill>
                <a:latin typeface="Times" panose="02020603050405020304" pitchFamily="18" charset="0"/>
              </a:defRPr>
            </a:lvl4pPr>
            <a:lvl5pPr marL="2057400" indent="-228600">
              <a:spcBef>
                <a:spcPct val="0"/>
              </a:spcBef>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760000"/>
                </a:solidFill>
                <a:effectLst/>
                <a:uLnTx/>
                <a:uFillTx/>
                <a:latin typeface="Times" panose="02020603050405020304" pitchFamily="18" charset="0"/>
              </a:rPr>
              <a:t>Global Centres</a:t>
            </a:r>
          </a:p>
        </p:txBody>
      </p:sp>
      <p:sp>
        <p:nvSpPr>
          <p:cNvPr id="40" name="TextBox 39"/>
          <p:cNvSpPr txBox="1"/>
          <p:nvPr/>
        </p:nvSpPr>
        <p:spPr>
          <a:xfrm>
            <a:off x="7689850" y="3800155"/>
            <a:ext cx="1447800" cy="1355261"/>
          </a:xfrm>
          <a:prstGeom prst="rect">
            <a:avLst/>
          </a:prstGeom>
          <a:solidFill>
            <a:srgbClr val="2D2D8A">
              <a:lumMod val="60000"/>
              <a:lumOff val="40000"/>
            </a:srgbClr>
          </a:solidFill>
          <a:effectLst>
            <a:softEdge rad="31750"/>
          </a:effectLst>
        </p:spPr>
        <p:txBody>
          <a:bodyPr>
            <a:spAutoFit/>
          </a:bodyPr>
          <a:lstStyle>
            <a:lvl1pPr>
              <a:spcBef>
                <a:spcPct val="0"/>
              </a:spcBef>
              <a:defRPr sz="2400">
                <a:solidFill>
                  <a:schemeClr val="tx1"/>
                </a:solidFill>
                <a:latin typeface="Times" panose="02020603050405020304" pitchFamily="18" charset="0"/>
              </a:defRPr>
            </a:lvl1pPr>
            <a:lvl2pPr marL="742950" indent="-285750">
              <a:spcBef>
                <a:spcPct val="0"/>
              </a:spcBef>
              <a:defRPr sz="2400">
                <a:solidFill>
                  <a:schemeClr val="tx1"/>
                </a:solidFill>
                <a:latin typeface="Times" panose="02020603050405020304" pitchFamily="18" charset="0"/>
              </a:defRPr>
            </a:lvl2pPr>
            <a:lvl3pPr marL="1143000" indent="-228600">
              <a:spcBef>
                <a:spcPct val="0"/>
              </a:spcBef>
              <a:defRPr sz="2400">
                <a:solidFill>
                  <a:schemeClr val="tx1"/>
                </a:solidFill>
                <a:latin typeface="Times" panose="02020603050405020304" pitchFamily="18" charset="0"/>
              </a:defRPr>
            </a:lvl3pPr>
            <a:lvl4pPr marL="1600200" indent="-228600">
              <a:spcBef>
                <a:spcPct val="0"/>
              </a:spcBef>
              <a:defRPr sz="2400">
                <a:solidFill>
                  <a:schemeClr val="tx1"/>
                </a:solidFill>
                <a:latin typeface="Times" panose="02020603050405020304" pitchFamily="18" charset="0"/>
              </a:defRPr>
            </a:lvl4pPr>
            <a:lvl5pPr marL="2057400" indent="-228600">
              <a:spcBef>
                <a:spcPct val="0"/>
              </a:spcBef>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smtClean="0">
                <a:ln>
                  <a:noFill/>
                </a:ln>
                <a:solidFill>
                  <a:srgbClr val="760000"/>
                </a:solidFill>
                <a:effectLst/>
                <a:uLnTx/>
                <a:uFillTx/>
                <a:latin typeface="Calibri" panose="020F0502020204030204" pitchFamily="34" charset="0"/>
              </a:rPr>
              <a:t>User communities, including Disaster Management authorities</a:t>
            </a:r>
          </a:p>
        </p:txBody>
      </p:sp>
      <p:sp>
        <p:nvSpPr>
          <p:cNvPr id="41" name="TextBox 40"/>
          <p:cNvSpPr txBox="1"/>
          <p:nvPr/>
        </p:nvSpPr>
        <p:spPr>
          <a:xfrm>
            <a:off x="5656270" y="4084641"/>
            <a:ext cx="1357322" cy="307777"/>
          </a:xfrm>
          <a:prstGeom prst="rect">
            <a:avLst/>
          </a:prstGeom>
          <a:solidFill>
            <a:srgbClr val="2D2D8A">
              <a:lumMod val="60000"/>
              <a:lumOff val="40000"/>
            </a:srgbClr>
          </a:solidFill>
          <a:effectLst>
            <a:softEdge rad="31750"/>
          </a:effec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760000"/>
                </a:solidFill>
                <a:effectLst/>
                <a:uLnTx/>
                <a:uFillTx/>
                <a:latin typeface="Arial Narrow"/>
              </a:rPr>
              <a:t>NMCs</a:t>
            </a:r>
          </a:p>
        </p:txBody>
      </p:sp>
      <p:sp>
        <p:nvSpPr>
          <p:cNvPr id="42" name="TextBox 41"/>
          <p:cNvSpPr txBox="1"/>
          <p:nvPr/>
        </p:nvSpPr>
        <p:spPr>
          <a:xfrm>
            <a:off x="3570281" y="4084641"/>
            <a:ext cx="1643073" cy="307777"/>
          </a:xfrm>
          <a:prstGeom prst="rect">
            <a:avLst/>
          </a:prstGeom>
          <a:solidFill>
            <a:srgbClr val="2D2D8A">
              <a:lumMod val="60000"/>
              <a:lumOff val="40000"/>
            </a:srgbClr>
          </a:solidFill>
          <a:effectLst>
            <a:softEdge rad="31750"/>
          </a:effectLst>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760000"/>
                </a:solidFill>
                <a:effectLst/>
                <a:uLnTx/>
                <a:uFillTx/>
                <a:latin typeface="Arial Narrow"/>
              </a:rPr>
              <a:t>RSMC Pretoria</a:t>
            </a:r>
          </a:p>
        </p:txBody>
      </p:sp>
      <p:sp>
        <p:nvSpPr>
          <p:cNvPr id="44" name="Text Box 8"/>
          <p:cNvSpPr txBox="1">
            <a:spLocks noChangeArrowheads="1"/>
          </p:cNvSpPr>
          <p:nvPr/>
        </p:nvSpPr>
        <p:spPr bwMode="auto">
          <a:xfrm>
            <a:off x="-237143" y="32786"/>
            <a:ext cx="9518953" cy="584775"/>
          </a:xfrm>
          <a:prstGeom prst="rect">
            <a:avLst/>
          </a:prstGeom>
          <a:noFill/>
          <a:ln w="9525">
            <a:noFill/>
            <a:miter lim="800000"/>
            <a:headEnd/>
            <a:tailEnd/>
          </a:ln>
          <a:extLst/>
        </p:spPr>
        <p:txBody>
          <a:bodyPr anchor="ctr"/>
          <a:lstStyle>
            <a:defPPr>
              <a:defRPr lang="en-US"/>
            </a:defPPr>
            <a:lvl1pPr algn="ctr" defTabSz="914400" fontAlgn="base">
              <a:spcBef>
                <a:spcPct val="0"/>
              </a:spcBef>
              <a:spcAft>
                <a:spcPct val="0"/>
              </a:spcAft>
              <a:defRPr sz="3200" b="1">
                <a:solidFill>
                  <a:srgbClr val="000066"/>
                </a:solidFill>
                <a:latin typeface="Arial" charset="0"/>
                <a:cs typeface="Arial" charset="0"/>
              </a:defRPr>
            </a:lvl1pPr>
          </a:lstStyle>
          <a:p>
            <a:r>
              <a:rPr lang="en-US" sz="2600" dirty="0"/>
              <a:t>SWFDP: </a:t>
            </a:r>
            <a:r>
              <a:rPr lang="en-US" sz="2200" dirty="0" smtClean="0"/>
              <a:t>Making Efficient use of ‘Cascading Forecasting Process’</a:t>
            </a:r>
            <a:endParaRPr lang="en-US" sz="2200" dirty="0"/>
          </a:p>
        </p:txBody>
      </p:sp>
    </p:spTree>
    <p:extLst>
      <p:ext uri="{BB962C8B-B14F-4D97-AF65-F5344CB8AC3E}">
        <p14:creationId xmlns:p14="http://schemas.microsoft.com/office/powerpoint/2010/main" val="1933474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9903" y="845568"/>
            <a:ext cx="8426450" cy="5521105"/>
            <a:chOff x="323850" y="1284509"/>
            <a:chExt cx="8426450" cy="5521105"/>
          </a:xfrm>
        </p:grpSpPr>
        <p:grpSp>
          <p:nvGrpSpPr>
            <p:cNvPr id="5" name="Group 130"/>
            <p:cNvGrpSpPr>
              <a:grpSpLocks/>
            </p:cNvGrpSpPr>
            <p:nvPr/>
          </p:nvGrpSpPr>
          <p:grpSpPr bwMode="auto">
            <a:xfrm>
              <a:off x="6469063" y="2133600"/>
              <a:ext cx="2281237" cy="3465513"/>
              <a:chOff x="4075" y="1344"/>
              <a:chExt cx="1437" cy="2183"/>
            </a:xfrm>
          </p:grpSpPr>
          <p:sp>
            <p:nvSpPr>
              <p:cNvPr id="45" name="Rectangle 123"/>
              <p:cNvSpPr>
                <a:spLocks noChangeArrowheads="1"/>
              </p:cNvSpPr>
              <p:nvPr/>
            </p:nvSpPr>
            <p:spPr bwMode="auto">
              <a:xfrm>
                <a:off x="4075" y="1344"/>
                <a:ext cx="1437" cy="2183"/>
              </a:xfrm>
              <a:prstGeom prst="rect">
                <a:avLst/>
              </a:prstGeom>
              <a:solidFill>
                <a:srgbClr val="FF99CC">
                  <a:alpha val="20000"/>
                </a:srgbClr>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6" name="AutoShape 14"/>
              <p:cNvSpPr>
                <a:spLocks noChangeArrowheads="1"/>
              </p:cNvSpPr>
              <p:nvPr/>
            </p:nvSpPr>
            <p:spPr bwMode="auto">
              <a:xfrm>
                <a:off x="4293" y="1713"/>
                <a:ext cx="663" cy="342"/>
              </a:xfrm>
              <a:prstGeom prst="rightArrow">
                <a:avLst>
                  <a:gd name="adj1" fmla="val 65287"/>
                  <a:gd name="adj2" fmla="val 16029"/>
                </a:avLst>
              </a:prstGeom>
              <a:solidFill>
                <a:srgbClr val="99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1200" b="1" i="0" u="none" strike="noStrike" kern="0" cap="none" spc="0" normalizeH="0" baseline="0" noProof="0">
                    <a:ln>
                      <a:noFill/>
                    </a:ln>
                    <a:solidFill>
                      <a:prstClr val="white"/>
                    </a:solidFill>
                    <a:effectLst/>
                    <a:uLnTx/>
                    <a:uFillTx/>
                    <a:latin typeface="Arial" charset="0"/>
                    <a:cs typeface="Times New Roman" pitchFamily="18" charset="0"/>
                  </a:rPr>
                  <a:t>PWS, HWR,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1200" b="1" i="0" u="none" strike="noStrike" kern="0" cap="none" spc="0" normalizeH="0" baseline="0" noProof="0">
                    <a:ln>
                      <a:noFill/>
                    </a:ln>
                    <a:solidFill>
                      <a:prstClr val="white"/>
                    </a:solidFill>
                    <a:effectLst/>
                    <a:uLnTx/>
                    <a:uFillTx/>
                    <a:latin typeface="Arial" charset="0"/>
                    <a:cs typeface="Times New Roman" pitchFamily="18" charset="0"/>
                  </a:rPr>
                  <a:t>WCP</a:t>
                </a:r>
              </a:p>
            </p:txBody>
          </p:sp>
          <p:sp>
            <p:nvSpPr>
              <p:cNvPr id="47" name="Text Box 125"/>
              <p:cNvSpPr txBox="1">
                <a:spLocks noChangeArrowheads="1"/>
              </p:cNvSpPr>
              <p:nvPr/>
            </p:nvSpPr>
            <p:spPr bwMode="auto">
              <a:xfrm rot="16200000">
                <a:off x="4753" y="1636"/>
                <a:ext cx="930" cy="524"/>
              </a:xfrm>
              <a:prstGeom prst="rect">
                <a:avLst/>
              </a:prstGeom>
              <a:solidFill>
                <a:srgbClr val="FF99CC">
                  <a:alpha val="39999"/>
                </a:srgbClr>
              </a:solidFill>
              <a:ln w="952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1200" b="1" i="0" u="none" strike="noStrike" kern="0" cap="none" spc="0" normalizeH="0" baseline="0" noProof="0" smtClean="0">
                    <a:ln>
                      <a:noFill/>
                    </a:ln>
                    <a:solidFill>
                      <a:srgbClr val="990099"/>
                    </a:solidFill>
                    <a:effectLst/>
                    <a:uLnTx/>
                    <a:uFillTx/>
                    <a:cs typeface="Arial" charset="0"/>
                  </a:rPr>
                  <a:t>General Public, media, disaster management authorities </a:t>
                </a:r>
              </a:p>
            </p:txBody>
          </p:sp>
          <p:sp>
            <p:nvSpPr>
              <p:cNvPr id="48" name="Text Box 126"/>
              <p:cNvSpPr txBox="1">
                <a:spLocks noChangeArrowheads="1"/>
              </p:cNvSpPr>
              <p:nvPr/>
            </p:nvSpPr>
            <p:spPr bwMode="auto">
              <a:xfrm rot="16200000">
                <a:off x="4668" y="2691"/>
                <a:ext cx="1101" cy="524"/>
              </a:xfrm>
              <a:prstGeom prst="rect">
                <a:avLst/>
              </a:prstGeom>
              <a:solidFill>
                <a:srgbClr val="FF99CC">
                  <a:alpha val="39999"/>
                </a:srgbClr>
              </a:solidFill>
              <a:ln w="952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en-US" sz="1200" b="1" i="0" u="none" strike="noStrike" kern="0" cap="none" spc="0" normalizeH="0" baseline="0" noProof="0" dirty="0" smtClean="0">
                    <a:ln>
                      <a:noFill/>
                    </a:ln>
                    <a:solidFill>
                      <a:srgbClr val="990099"/>
                    </a:solidFill>
                    <a:effectLst/>
                    <a:uLnTx/>
                    <a:uFillTx/>
                    <a:cs typeface="Arial" charset="0"/>
                  </a:rPr>
                  <a:t>Specific User Sectors (Agriculture, Marine, Aviation, etc.)</a:t>
                </a:r>
              </a:p>
            </p:txBody>
          </p:sp>
          <p:sp>
            <p:nvSpPr>
              <p:cNvPr id="49" name="AutoShape 14"/>
              <p:cNvSpPr>
                <a:spLocks noChangeArrowheads="1"/>
              </p:cNvSpPr>
              <p:nvPr/>
            </p:nvSpPr>
            <p:spPr bwMode="auto">
              <a:xfrm>
                <a:off x="4286" y="2753"/>
                <a:ext cx="663" cy="400"/>
              </a:xfrm>
              <a:prstGeom prst="rightArrow">
                <a:avLst>
                  <a:gd name="adj1" fmla="val 65287"/>
                  <a:gd name="adj2" fmla="val 13705"/>
                </a:avLst>
              </a:prstGeom>
              <a:solidFill>
                <a:srgbClr val="99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1200" b="1" i="0" u="none" strike="noStrike" kern="0" cap="none" spc="0" normalizeH="0" baseline="0" noProof="0" dirty="0" err="1">
                    <a:ln>
                      <a:noFill/>
                    </a:ln>
                    <a:solidFill>
                      <a:prstClr val="white"/>
                    </a:solidFill>
                    <a:effectLst/>
                    <a:uLnTx/>
                    <a:uFillTx/>
                    <a:latin typeface="Arial" charset="0"/>
                    <a:cs typeface="Times New Roman" pitchFamily="18" charset="0"/>
                  </a:rPr>
                  <a:t>AgM</a:t>
                </a:r>
                <a:r>
                  <a:rPr kumimoji="0" lang="en-GB" altLang="en-US" sz="1200" b="1" i="0" u="none" strike="noStrike" kern="0" cap="none" spc="0" normalizeH="0" baseline="0" noProof="0" dirty="0">
                    <a:ln>
                      <a:noFill/>
                    </a:ln>
                    <a:solidFill>
                      <a:prstClr val="white"/>
                    </a:solidFill>
                    <a:effectLst/>
                    <a:uLnTx/>
                    <a:uFillTx/>
                    <a:latin typeface="Arial" charset="0"/>
                    <a:cs typeface="Times New Roman" pitchFamily="18" charset="0"/>
                  </a:rPr>
                  <a:t>, MMO,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1200" b="1" i="0" u="none" strike="noStrike" kern="0" cap="none" spc="0" normalizeH="0" baseline="0" noProof="0" dirty="0" err="1">
                    <a:ln>
                      <a:noFill/>
                    </a:ln>
                    <a:solidFill>
                      <a:prstClr val="white"/>
                    </a:solidFill>
                    <a:effectLst/>
                    <a:uLnTx/>
                    <a:uFillTx/>
                    <a:latin typeface="Arial" charset="0"/>
                    <a:cs typeface="Times New Roman" pitchFamily="18" charset="0"/>
                  </a:rPr>
                  <a:t>AeM</a:t>
                </a:r>
                <a:r>
                  <a:rPr kumimoji="0" lang="en-GB" altLang="en-US" sz="1200" b="1" i="0" u="none" strike="noStrike" kern="0" cap="none" spc="0" normalizeH="0" baseline="0" noProof="0" dirty="0">
                    <a:ln>
                      <a:noFill/>
                    </a:ln>
                    <a:solidFill>
                      <a:prstClr val="white"/>
                    </a:solidFill>
                    <a:effectLst/>
                    <a:uLnTx/>
                    <a:uFillTx/>
                    <a:latin typeface="Arial" charset="0"/>
                    <a:cs typeface="Times New Roman" pitchFamily="18" charset="0"/>
                  </a:rPr>
                  <a:t>, etc.</a:t>
                </a:r>
              </a:p>
            </p:txBody>
          </p:sp>
        </p:grpSp>
        <p:grpSp>
          <p:nvGrpSpPr>
            <p:cNvPr id="6" name="Group 138"/>
            <p:cNvGrpSpPr>
              <a:grpSpLocks/>
            </p:cNvGrpSpPr>
            <p:nvPr/>
          </p:nvGrpSpPr>
          <p:grpSpPr bwMode="auto">
            <a:xfrm>
              <a:off x="611188" y="2344738"/>
              <a:ext cx="3313112" cy="4460876"/>
              <a:chOff x="385" y="1477"/>
              <a:chExt cx="2087" cy="2810"/>
            </a:xfrm>
          </p:grpSpPr>
          <p:sp>
            <p:nvSpPr>
              <p:cNvPr id="42" name="Oval 139"/>
              <p:cNvSpPr>
                <a:spLocks noChangeArrowheads="1"/>
              </p:cNvSpPr>
              <p:nvPr/>
            </p:nvSpPr>
            <p:spPr bwMode="auto">
              <a:xfrm>
                <a:off x="385" y="1477"/>
                <a:ext cx="2087" cy="1980"/>
              </a:xfrm>
              <a:prstGeom prst="ellipse">
                <a:avLst/>
              </a:prstGeom>
              <a:noFill/>
              <a:ln w="15875">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4" name="Oval 141"/>
              <p:cNvSpPr>
                <a:spLocks noChangeArrowheads="1"/>
              </p:cNvSpPr>
              <p:nvPr/>
            </p:nvSpPr>
            <p:spPr bwMode="auto">
              <a:xfrm>
                <a:off x="873" y="3896"/>
                <a:ext cx="973" cy="391"/>
              </a:xfrm>
              <a:prstGeom prst="ellipse">
                <a:avLst/>
              </a:prstGeom>
              <a:solidFill>
                <a:srgbClr val="808080">
                  <a:alpha val="20000"/>
                </a:srgbClr>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dirty="0" smtClean="0">
                    <a:ln>
                      <a:noFill/>
                    </a:ln>
                    <a:solidFill>
                      <a:prstClr val="black"/>
                    </a:solidFill>
                    <a:effectLst/>
                    <a:uLnTx/>
                    <a:uFillTx/>
                  </a:rPr>
                  <a:t>Research Projects</a:t>
                </a:r>
              </a:p>
            </p:txBody>
          </p:sp>
        </p:grpSp>
        <p:grpSp>
          <p:nvGrpSpPr>
            <p:cNvPr id="7" name="Group 6"/>
            <p:cNvGrpSpPr/>
            <p:nvPr/>
          </p:nvGrpSpPr>
          <p:grpSpPr>
            <a:xfrm>
              <a:off x="323850" y="1284509"/>
              <a:ext cx="8424863" cy="5387754"/>
              <a:chOff x="323850" y="1284509"/>
              <a:chExt cx="8424863" cy="5387754"/>
            </a:xfrm>
          </p:grpSpPr>
          <p:grpSp>
            <p:nvGrpSpPr>
              <p:cNvPr id="8" name="Group 154"/>
              <p:cNvGrpSpPr>
                <a:grpSpLocks/>
              </p:cNvGrpSpPr>
              <p:nvPr/>
            </p:nvGrpSpPr>
            <p:grpSpPr bwMode="auto">
              <a:xfrm>
                <a:off x="323850" y="1773238"/>
                <a:ext cx="8424863" cy="4257675"/>
                <a:chOff x="204" y="1117"/>
                <a:chExt cx="5307" cy="2682"/>
              </a:xfrm>
            </p:grpSpPr>
            <p:sp>
              <p:nvSpPr>
                <p:cNvPr id="22" name="Text Box 55"/>
                <p:cNvSpPr txBox="1">
                  <a:spLocks noChangeArrowheads="1"/>
                </p:cNvSpPr>
                <p:nvPr/>
              </p:nvSpPr>
              <p:spPr bwMode="auto">
                <a:xfrm>
                  <a:off x="1782" y="3209"/>
                  <a:ext cx="15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GB" altLang="en-US" sz="1800" b="0" i="0" u="none" strike="noStrike" kern="0" cap="none" spc="0" normalizeH="0" baseline="0" noProof="0" smtClean="0">
                    <a:ln>
                      <a:noFill/>
                    </a:ln>
                    <a:solidFill>
                      <a:prstClr val="black"/>
                    </a:solidFill>
                    <a:effectLst/>
                    <a:uLnTx/>
                    <a:uFillTx/>
                    <a:cs typeface="Arial" charset="0"/>
                  </a:endParaRPr>
                </a:p>
              </p:txBody>
            </p:sp>
            <p:sp>
              <p:nvSpPr>
                <p:cNvPr id="23" name="Rectangle 56"/>
                <p:cNvSpPr>
                  <a:spLocks noChangeArrowheads="1"/>
                </p:cNvSpPr>
                <p:nvPr/>
              </p:nvSpPr>
              <p:spPr bwMode="auto">
                <a:xfrm>
                  <a:off x="204" y="1312"/>
                  <a:ext cx="3876" cy="2214"/>
                </a:xfrm>
                <a:prstGeom prst="rect">
                  <a:avLst/>
                </a:prstGeom>
                <a:solidFill>
                  <a:srgbClr val="99CCFF">
                    <a:alpha val="20000"/>
                  </a:srgbClr>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altLang="en-US" sz="1800" b="0" i="0" u="none" strike="noStrike" kern="0" cap="none" spc="0" normalizeH="0" baseline="0" noProof="0" smtClean="0">
                    <a:ln>
                      <a:noFill/>
                    </a:ln>
                    <a:solidFill>
                      <a:prstClr val="black"/>
                    </a:solidFill>
                    <a:effectLst/>
                    <a:uLnTx/>
                    <a:uFillTx/>
                    <a:cs typeface="Arial" charset="0"/>
                  </a:endParaRPr>
                </a:p>
              </p:txBody>
            </p:sp>
            <p:sp>
              <p:nvSpPr>
                <p:cNvPr id="24" name="Text Box 57"/>
                <p:cNvSpPr txBox="1">
                  <a:spLocks noChangeArrowheads="1"/>
                </p:cNvSpPr>
                <p:nvPr/>
              </p:nvSpPr>
              <p:spPr bwMode="auto">
                <a:xfrm rot="16200000">
                  <a:off x="1602" y="2330"/>
                  <a:ext cx="1391" cy="333"/>
                </a:xfrm>
                <a:prstGeom prst="rect">
                  <a:avLst/>
                </a:prstGeom>
                <a:solidFill>
                  <a:srgbClr val="FF0000">
                    <a:alpha val="20000"/>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en-US" sz="1600" b="1" i="0" u="none" strike="noStrike" kern="0" cap="none" spc="0" normalizeH="0" baseline="0" noProof="0" dirty="0" smtClean="0">
                      <a:ln>
                        <a:noFill/>
                      </a:ln>
                      <a:solidFill>
                        <a:srgbClr val="FF0000"/>
                      </a:solidFill>
                      <a:effectLst/>
                      <a:uLnTx/>
                      <a:uFillTx/>
                      <a:ea typeface="Arial Unicode MS" pitchFamily="34" charset="-128"/>
                      <a:cs typeface="Arial Unicode MS" pitchFamily="34" charset="-128"/>
                    </a:rPr>
                    <a:t>Regional Centre </a:t>
                  </a:r>
                  <a:r>
                    <a:rPr kumimoji="0" lang="en-GB" altLang="en-US" sz="1200" b="1" i="0" u="none" strike="noStrike" kern="0" cap="none" spc="0" normalizeH="0" baseline="0" noProof="0" dirty="0" smtClean="0">
                      <a:ln>
                        <a:noFill/>
                      </a:ln>
                      <a:solidFill>
                        <a:srgbClr val="FF0000"/>
                      </a:solidFill>
                      <a:effectLst/>
                      <a:uLnTx/>
                      <a:uFillTx/>
                      <a:ea typeface="Arial Unicode MS" pitchFamily="34" charset="-128"/>
                      <a:cs typeface="Arial Unicode MS" pitchFamily="34" charset="-128"/>
                    </a:rPr>
                    <a:t>(RSMCs, RFSC, RCCs)</a:t>
                  </a:r>
                </a:p>
              </p:txBody>
            </p:sp>
            <p:pic>
              <p:nvPicPr>
                <p:cNvPr id="25" name="Picture 58" descr="alam_precip-acc_6hours_t18_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 y="1480"/>
                  <a:ext cx="550"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59"/>
                <p:cNvSpPr txBox="1">
                  <a:spLocks noChangeArrowheads="1"/>
                </p:cNvSpPr>
                <p:nvPr/>
              </p:nvSpPr>
              <p:spPr bwMode="auto">
                <a:xfrm rot="16200000">
                  <a:off x="-110" y="2352"/>
                  <a:ext cx="1225" cy="218"/>
                </a:xfrm>
                <a:prstGeom prst="rect">
                  <a:avLst/>
                </a:prstGeom>
                <a:solidFill>
                  <a:srgbClr val="99CCFF">
                    <a:alpha val="39999"/>
                  </a:srgbClr>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en-US" sz="1600" b="1" i="0" u="none" strike="noStrike" kern="0" cap="none" spc="0" normalizeH="0" baseline="0" noProof="0" smtClean="0">
                      <a:ln>
                        <a:noFill/>
                      </a:ln>
                      <a:solidFill>
                        <a:srgbClr val="0000CC"/>
                      </a:solidFill>
                      <a:effectLst/>
                      <a:uLnTx/>
                      <a:uFillTx/>
                      <a:cs typeface="Arial" charset="0"/>
                    </a:rPr>
                    <a:t>Global Centres</a:t>
                  </a:r>
                </a:p>
              </p:txBody>
            </p:sp>
            <p:sp>
              <p:nvSpPr>
                <p:cNvPr id="27" name="Text Box 60"/>
                <p:cNvSpPr txBox="1">
                  <a:spLocks noChangeArrowheads="1"/>
                </p:cNvSpPr>
                <p:nvPr/>
              </p:nvSpPr>
              <p:spPr bwMode="auto">
                <a:xfrm rot="16200000">
                  <a:off x="1189" y="2831"/>
                  <a:ext cx="635" cy="179"/>
                </a:xfrm>
                <a:prstGeom prst="rect">
                  <a:avLst/>
                </a:prstGeom>
                <a:noFill/>
                <a:ln w="9525">
                  <a:solidFill>
                    <a:srgbClr val="0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en-US" sz="1200" b="0" i="0" u="none" strike="noStrike" kern="0" cap="none" spc="0" normalizeH="0" baseline="0" noProof="0" smtClean="0">
                      <a:ln>
                        <a:noFill/>
                      </a:ln>
                      <a:solidFill>
                        <a:srgbClr val="0000FF"/>
                      </a:solidFill>
                      <a:effectLst/>
                      <a:uLnTx/>
                      <a:uFillTx/>
                      <a:ea typeface="Arial Unicode MS" pitchFamily="34" charset="-128"/>
                      <a:cs typeface="Arial Unicode MS" pitchFamily="34" charset="-128"/>
                    </a:rPr>
                    <a:t>RSMCs-TC</a:t>
                  </a:r>
                </a:p>
              </p:txBody>
            </p:sp>
            <p:sp>
              <p:nvSpPr>
                <p:cNvPr id="28" name="AutoShape 14"/>
                <p:cNvSpPr>
                  <a:spLocks noChangeArrowheads="1"/>
                </p:cNvSpPr>
                <p:nvPr/>
              </p:nvSpPr>
              <p:spPr bwMode="auto">
                <a:xfrm>
                  <a:off x="636" y="2177"/>
                  <a:ext cx="1497" cy="418"/>
                </a:xfrm>
                <a:prstGeom prst="rightArrow">
                  <a:avLst>
                    <a:gd name="adj1" fmla="val 65287"/>
                    <a:gd name="adj2" fmla="val 29612"/>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1200" b="1" i="0" u="none" strike="noStrike" kern="0" cap="none" spc="0" normalizeH="0" baseline="0" noProof="0">
                      <a:ln>
                        <a:noFill/>
                      </a:ln>
                      <a:solidFill>
                        <a:prstClr val="white"/>
                      </a:solidFill>
                      <a:effectLst/>
                      <a:uLnTx/>
                      <a:uFillTx/>
                      <a:latin typeface="Arial" charset="0"/>
                      <a:cs typeface="Times New Roman" pitchFamily="18" charset="0"/>
                    </a:rPr>
                    <a:t>Global NWP/EPS and</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1200" b="1" i="0" u="none" strike="noStrike" kern="0" cap="none" spc="0" normalizeH="0" baseline="0" noProof="0">
                      <a:ln>
                        <a:noFill/>
                      </a:ln>
                      <a:solidFill>
                        <a:prstClr val="white"/>
                      </a:solidFill>
                      <a:effectLst/>
                      <a:uLnTx/>
                      <a:uFillTx/>
                      <a:latin typeface="Arial" charset="0"/>
                      <a:cs typeface="Times New Roman" pitchFamily="18" charset="0"/>
                    </a:rPr>
                    <a:t>Sat-based products</a:t>
                  </a:r>
                </a:p>
              </p:txBody>
            </p:sp>
            <p:sp>
              <p:nvSpPr>
                <p:cNvPr id="29" name="AutoShape 14"/>
                <p:cNvSpPr>
                  <a:spLocks noChangeArrowheads="1"/>
                </p:cNvSpPr>
                <p:nvPr/>
              </p:nvSpPr>
              <p:spPr bwMode="auto">
                <a:xfrm>
                  <a:off x="1619" y="2967"/>
                  <a:ext cx="505" cy="227"/>
                </a:xfrm>
                <a:prstGeom prst="rightArrow">
                  <a:avLst>
                    <a:gd name="adj1" fmla="val 65287"/>
                    <a:gd name="adj2" fmla="val 18395"/>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1200" b="1" i="0" u="none" strike="noStrike" kern="0" cap="none" spc="0" normalizeH="0" baseline="0" noProof="0">
                      <a:ln>
                        <a:noFill/>
                      </a:ln>
                      <a:solidFill>
                        <a:prstClr val="white"/>
                      </a:solidFill>
                      <a:effectLst/>
                      <a:uLnTx/>
                      <a:uFillTx/>
                      <a:latin typeface="Arial" charset="0"/>
                      <a:cs typeface="Times New Roman" pitchFamily="18" charset="0"/>
                    </a:rPr>
                    <a:t>TCP</a:t>
                  </a:r>
                </a:p>
              </p:txBody>
            </p:sp>
            <p:sp>
              <p:nvSpPr>
                <p:cNvPr id="30" name="AutoShape 14"/>
                <p:cNvSpPr>
                  <a:spLocks noChangeArrowheads="1"/>
                </p:cNvSpPr>
                <p:nvPr/>
              </p:nvSpPr>
              <p:spPr bwMode="auto">
                <a:xfrm>
                  <a:off x="2500" y="2511"/>
                  <a:ext cx="1385" cy="420"/>
                </a:xfrm>
                <a:prstGeom prst="rightArrow">
                  <a:avLst>
                    <a:gd name="adj1" fmla="val 65287"/>
                    <a:gd name="adj2" fmla="val 27266"/>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1200" b="1" i="0" u="none" strike="noStrike" kern="0" cap="none" spc="0" normalizeH="0" baseline="0" noProof="0" dirty="0">
                      <a:ln>
                        <a:noFill/>
                      </a:ln>
                      <a:solidFill>
                        <a:prstClr val="white"/>
                      </a:solidFill>
                      <a:effectLst/>
                      <a:uLnTx/>
                      <a:uFillTx/>
                      <a:latin typeface="Arial" charset="0"/>
                      <a:cs typeface="Times New Roman" pitchFamily="18" charset="0"/>
                    </a:rPr>
                    <a:t>LAM &amp; Guidance Products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1200" b="1" i="0" u="none" strike="noStrike" kern="0" cap="none" spc="0" normalizeH="0" baseline="0" noProof="0" dirty="0">
                      <a:ln>
                        <a:noFill/>
                      </a:ln>
                      <a:solidFill>
                        <a:prstClr val="white"/>
                      </a:solidFill>
                      <a:effectLst/>
                      <a:uLnTx/>
                      <a:uFillTx/>
                      <a:latin typeface="Arial" charset="0"/>
                      <a:cs typeface="Times New Roman" pitchFamily="18" charset="0"/>
                    </a:rPr>
                    <a:t> (risk/probability)</a:t>
                  </a:r>
                </a:p>
              </p:txBody>
            </p:sp>
            <p:pic>
              <p:nvPicPr>
                <p:cNvPr id="31" name="Picture 4" descr="SWFDP01"/>
                <p:cNvPicPr>
                  <a:picLocks noChangeAspect="1" noChangeArrowheads="1"/>
                </p:cNvPicPr>
                <p:nvPr/>
              </p:nvPicPr>
              <p:blipFill>
                <a:blip r:embed="rId4" cstate="print">
                  <a:extLst>
                    <a:ext uri="{28A0092B-C50C-407E-A947-70E740481C1C}">
                      <a14:useLocalDpi xmlns:a14="http://schemas.microsoft.com/office/drawing/2010/main" val="0"/>
                    </a:ext>
                  </a:extLst>
                </a:blip>
                <a:srcRect b="1640"/>
                <a:stretch>
                  <a:fillRect/>
                </a:stretch>
              </p:blipFill>
              <p:spPr bwMode="auto">
                <a:xfrm>
                  <a:off x="2608" y="1821"/>
                  <a:ext cx="55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65"/>
                <p:cNvSpPr txBox="1">
                  <a:spLocks noChangeArrowheads="1"/>
                </p:cNvSpPr>
                <p:nvPr/>
              </p:nvSpPr>
              <p:spPr bwMode="auto">
                <a:xfrm>
                  <a:off x="204" y="3308"/>
                  <a:ext cx="3879" cy="218"/>
                </a:xfrm>
                <a:prstGeom prst="rect">
                  <a:avLst/>
                </a:prstGeom>
                <a:solidFill>
                  <a:srgbClr val="0000CC">
                    <a:alpha val="50000"/>
                  </a:srgbClr>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en-US" sz="1600" b="1" i="0" u="none" strike="noStrike" kern="0" cap="none" spc="0" normalizeH="0" baseline="0" noProof="0" smtClean="0">
                      <a:ln>
                        <a:noFill/>
                      </a:ln>
                      <a:solidFill>
                        <a:prstClr val="white"/>
                      </a:solidFill>
                      <a:effectLst/>
                      <a:uLnTx/>
                      <a:uFillTx/>
                      <a:cs typeface="Arial" charset="0"/>
                    </a:rPr>
                    <a:t>GDPFS</a:t>
                  </a:r>
                </a:p>
              </p:txBody>
            </p:sp>
            <p:pic>
              <p:nvPicPr>
                <p:cNvPr id="33" name="Picture 66" descr="Sample Forecast"/>
                <p:cNvPicPr>
                  <a:picLocks noChangeAspect="1" noChangeArrowheads="1"/>
                </p:cNvPicPr>
                <p:nvPr/>
              </p:nvPicPr>
              <p:blipFill>
                <a:blip r:embed="rId5" cstate="print">
                  <a:extLst>
                    <a:ext uri="{28A0092B-C50C-407E-A947-70E740481C1C}">
                      <a14:useLocalDpi xmlns:a14="http://schemas.microsoft.com/office/drawing/2010/main" val="0"/>
                    </a:ext>
                  </a:extLst>
                </a:blip>
                <a:srcRect l="4333" t="19334" r="31952" b="61798"/>
                <a:stretch>
                  <a:fillRect/>
                </a:stretch>
              </p:blipFill>
              <p:spPr bwMode="auto">
                <a:xfrm>
                  <a:off x="1644" y="2604"/>
                  <a:ext cx="458" cy="31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7" descr="Nairob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7" y="1616"/>
                  <a:ext cx="423" cy="59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56" y="2103"/>
                  <a:ext cx="535" cy="410"/>
                </a:xfrm>
                <a:prstGeom prst="rect">
                  <a:avLst/>
                </a:prstGeom>
                <a:noFill/>
                <a:extLst>
                  <a:ext uri="{909E8E84-426E-40DD-AFC4-6F175D3DCCD1}">
                    <a14:hiddenFill xmlns:a14="http://schemas.microsoft.com/office/drawing/2010/main">
                      <a:solidFill>
                        <a:srgbClr val="FFFFFF"/>
                      </a:solidFill>
                    </a14:hiddenFill>
                  </a:ext>
                </a:extLst>
              </p:spPr>
            </p:pic>
            <p:sp>
              <p:nvSpPr>
                <p:cNvPr id="36" name="Text Box 69"/>
                <p:cNvSpPr txBox="1">
                  <a:spLocks noChangeArrowheads="1"/>
                </p:cNvSpPr>
                <p:nvPr/>
              </p:nvSpPr>
              <p:spPr bwMode="auto">
                <a:xfrm rot="16200000">
                  <a:off x="3335" y="2309"/>
                  <a:ext cx="1451" cy="333"/>
                </a:xfrm>
                <a:prstGeom prst="rect">
                  <a:avLst/>
                </a:prstGeom>
                <a:solidFill>
                  <a:srgbClr val="99CCFF">
                    <a:alpha val="39999"/>
                  </a:srgbClr>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1600" b="1" i="0" u="none" strike="noStrike" kern="0" cap="none" spc="0" normalizeH="0" baseline="0" noProof="0" smtClean="0">
                      <a:ln>
                        <a:noFill/>
                      </a:ln>
                      <a:solidFill>
                        <a:srgbClr val="0000CC"/>
                      </a:solidFill>
                      <a:effectLst/>
                      <a:uLnTx/>
                      <a:uFillTx/>
                      <a:cs typeface="Arial" charset="0"/>
                    </a:rPr>
                    <a:t>National Met Centres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1200" b="1" i="0" u="none" strike="noStrike" kern="0" cap="none" spc="0" normalizeH="0" baseline="0" noProof="0" smtClean="0">
                      <a:ln>
                        <a:noFill/>
                      </a:ln>
                      <a:solidFill>
                        <a:srgbClr val="0000CC"/>
                      </a:solidFill>
                      <a:effectLst/>
                      <a:uLnTx/>
                      <a:uFillTx/>
                      <a:cs typeface="Arial" charset="0"/>
                    </a:rPr>
                    <a:t>(Forecast/Warning Bulletins)</a:t>
                  </a:r>
                </a:p>
              </p:txBody>
            </p:sp>
            <p:sp>
              <p:nvSpPr>
                <p:cNvPr id="37" name="Rectangle 75"/>
                <p:cNvSpPr>
                  <a:spLocks noChangeArrowheads="1"/>
                </p:cNvSpPr>
                <p:nvPr/>
              </p:nvSpPr>
              <p:spPr bwMode="auto">
                <a:xfrm>
                  <a:off x="2521" y="1801"/>
                  <a:ext cx="1348" cy="1998"/>
                </a:xfrm>
                <a:prstGeom prst="rect">
                  <a:avLst/>
                </a:prstGeom>
                <a:solidFill>
                  <a:srgbClr val="FF99CC">
                    <a:alpha val="20000"/>
                  </a:srgbClr>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8" name="AutoShape 14"/>
                <p:cNvSpPr>
                  <a:spLocks noChangeArrowheads="1"/>
                </p:cNvSpPr>
                <p:nvPr/>
              </p:nvSpPr>
              <p:spPr bwMode="auto">
                <a:xfrm>
                  <a:off x="4292" y="1717"/>
                  <a:ext cx="663" cy="340"/>
                </a:xfrm>
                <a:prstGeom prst="rightArrow">
                  <a:avLst>
                    <a:gd name="adj1" fmla="val 65287"/>
                    <a:gd name="adj2" fmla="val 16124"/>
                  </a:avLst>
                </a:prstGeom>
                <a:solidFill>
                  <a:srgbClr val="99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1200" b="1" i="0" u="none" strike="noStrike" kern="0" cap="none" spc="0" normalizeH="0" baseline="0" noProof="0">
                      <a:ln>
                        <a:noFill/>
                      </a:ln>
                      <a:solidFill>
                        <a:prstClr val="white"/>
                      </a:solidFill>
                      <a:effectLst/>
                      <a:uLnTx/>
                      <a:uFillTx/>
                      <a:latin typeface="Arial" charset="0"/>
                      <a:cs typeface="Times New Roman" pitchFamily="18" charset="0"/>
                    </a:rPr>
                    <a:t>PWS</a:t>
                  </a:r>
                </a:p>
              </p:txBody>
            </p:sp>
            <p:sp>
              <p:nvSpPr>
                <p:cNvPr id="39" name="Text Box 73"/>
                <p:cNvSpPr txBox="1">
                  <a:spLocks noChangeArrowheads="1"/>
                </p:cNvSpPr>
                <p:nvPr/>
              </p:nvSpPr>
              <p:spPr bwMode="auto">
                <a:xfrm rot="16200000">
                  <a:off x="4755" y="1631"/>
                  <a:ext cx="924" cy="524"/>
                </a:xfrm>
                <a:prstGeom prst="rect">
                  <a:avLst/>
                </a:prstGeom>
                <a:solidFill>
                  <a:srgbClr val="FF99CC">
                    <a:alpha val="39999"/>
                  </a:srgbClr>
                </a:solidFill>
                <a:ln w="952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1200" b="1" i="0" u="none" strike="noStrike" kern="0" cap="none" spc="0" normalizeH="0" baseline="0" noProof="0" dirty="0" smtClean="0">
                      <a:ln>
                        <a:noFill/>
                      </a:ln>
                      <a:solidFill>
                        <a:srgbClr val="990099"/>
                      </a:solidFill>
                      <a:effectLst/>
                      <a:uLnTx/>
                      <a:uFillTx/>
                      <a:cs typeface="Arial" charset="0"/>
                    </a:rPr>
                    <a:t>General Public, media, disaster management authorities </a:t>
                  </a:r>
                </a:p>
              </p:txBody>
            </p:sp>
            <p:sp>
              <p:nvSpPr>
                <p:cNvPr id="40" name="Text Box 83"/>
                <p:cNvSpPr txBox="1">
                  <a:spLocks noChangeArrowheads="1"/>
                </p:cNvSpPr>
                <p:nvPr/>
              </p:nvSpPr>
              <p:spPr bwMode="auto">
                <a:xfrm>
                  <a:off x="204" y="3527"/>
                  <a:ext cx="5307" cy="218"/>
                </a:xfrm>
                <a:prstGeom prst="rect">
                  <a:avLst/>
                </a:prstGeom>
                <a:solidFill>
                  <a:srgbClr val="FFFF99"/>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en-US" sz="1600" b="1" i="0" u="none" strike="noStrike" kern="0" cap="none" spc="0" normalizeH="0" baseline="0" noProof="0" dirty="0" smtClean="0">
                      <a:ln>
                        <a:noFill/>
                      </a:ln>
                      <a:solidFill>
                        <a:prstClr val="black"/>
                      </a:solidFill>
                      <a:effectLst/>
                      <a:uLnTx/>
                      <a:uFillTx/>
                    </a:rPr>
                    <a:t>Capacity Development (CD), including Training (ETR)</a:t>
                  </a:r>
                </a:p>
              </p:txBody>
            </p:sp>
            <p:sp>
              <p:nvSpPr>
                <p:cNvPr id="41" name="Text Box 84"/>
                <p:cNvSpPr txBox="1">
                  <a:spLocks noChangeArrowheads="1"/>
                </p:cNvSpPr>
                <p:nvPr/>
              </p:nvSpPr>
              <p:spPr bwMode="auto">
                <a:xfrm>
                  <a:off x="204" y="1117"/>
                  <a:ext cx="5307" cy="218"/>
                </a:xfrm>
                <a:prstGeom prst="rect">
                  <a:avLst/>
                </a:prstGeom>
                <a:solidFill>
                  <a:srgbClr val="00FF00"/>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en-US" sz="1600" b="1" i="0" u="none" strike="noStrike" kern="0" cap="none" spc="0" normalizeH="0" baseline="0" noProof="0" smtClean="0">
                      <a:ln>
                        <a:noFill/>
                      </a:ln>
                      <a:solidFill>
                        <a:prstClr val="black"/>
                      </a:solidFill>
                      <a:effectLst/>
                      <a:uLnTx/>
                      <a:uFillTx/>
                    </a:rPr>
                    <a:t>Feedback and Verification</a:t>
                  </a:r>
                </a:p>
              </p:txBody>
            </p:sp>
          </p:grpSp>
          <p:grpSp>
            <p:nvGrpSpPr>
              <p:cNvPr id="9" name="Group 131"/>
              <p:cNvGrpSpPr>
                <a:grpSpLocks/>
              </p:cNvGrpSpPr>
              <p:nvPr/>
            </p:nvGrpSpPr>
            <p:grpSpPr bwMode="auto">
              <a:xfrm>
                <a:off x="3409950" y="2455863"/>
                <a:ext cx="3322638" cy="3963987"/>
                <a:chOff x="2148" y="1547"/>
                <a:chExt cx="2093" cy="2497"/>
              </a:xfrm>
            </p:grpSpPr>
            <p:sp>
              <p:nvSpPr>
                <p:cNvPr id="19" name="Oval 132"/>
                <p:cNvSpPr>
                  <a:spLocks noChangeArrowheads="1"/>
                </p:cNvSpPr>
                <p:nvPr/>
              </p:nvSpPr>
              <p:spPr bwMode="auto">
                <a:xfrm>
                  <a:off x="2148" y="1547"/>
                  <a:ext cx="2093" cy="1891"/>
                </a:xfrm>
                <a:prstGeom prst="ellipse">
                  <a:avLst/>
                </a:prstGeom>
                <a:noFill/>
                <a:ln w="158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0" name="Text Box 133"/>
                <p:cNvSpPr txBox="1">
                  <a:spLocks noChangeArrowheads="1"/>
                </p:cNvSpPr>
                <p:nvPr/>
              </p:nvSpPr>
              <p:spPr bwMode="auto">
                <a:xfrm>
                  <a:off x="2388" y="3753"/>
                  <a:ext cx="1296" cy="291"/>
                </a:xfrm>
                <a:prstGeom prst="rect">
                  <a:avLst/>
                </a:prstGeom>
                <a:solidFill>
                  <a:srgbClr val="CCFFCC"/>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en-US" sz="1200" b="1" i="0" u="none" strike="noStrike" kern="0" cap="none" spc="0" normalizeH="0" baseline="0" noProof="0" dirty="0" smtClean="0">
                      <a:ln>
                        <a:noFill/>
                      </a:ln>
                      <a:solidFill>
                        <a:srgbClr val="008000"/>
                      </a:solidFill>
                      <a:effectLst/>
                      <a:uLnTx/>
                      <a:uFillTx/>
                      <a:cs typeface="Arial" charset="0"/>
                    </a:rPr>
                    <a:t>Satellite Imagery and Tools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en-US" sz="1200" b="1" i="0" u="none" strike="noStrike" kern="0" cap="none" spc="0" normalizeH="0" baseline="0" noProof="0" dirty="0" smtClean="0">
                      <a:ln>
                        <a:noFill/>
                      </a:ln>
                      <a:solidFill>
                        <a:srgbClr val="008000"/>
                      </a:solidFill>
                      <a:effectLst/>
                      <a:uLnTx/>
                      <a:uFillTx/>
                      <a:cs typeface="Arial" charset="0"/>
                    </a:rPr>
                    <a:t>(SP)</a:t>
                  </a:r>
                </a:p>
              </p:txBody>
            </p:sp>
            <p:sp>
              <p:nvSpPr>
                <p:cNvPr id="21" name="AutoShape 14"/>
                <p:cNvSpPr>
                  <a:spLocks noChangeArrowheads="1"/>
                </p:cNvSpPr>
                <p:nvPr/>
              </p:nvSpPr>
              <p:spPr bwMode="auto">
                <a:xfrm rot="16200000">
                  <a:off x="2944" y="3476"/>
                  <a:ext cx="309" cy="245"/>
                </a:xfrm>
                <a:prstGeom prst="rightArrow">
                  <a:avLst>
                    <a:gd name="adj1" fmla="val 65287"/>
                    <a:gd name="adj2" fmla="val 8269"/>
                  </a:avLst>
                </a:prstGeom>
                <a:noFill/>
                <a:ln w="15875">
                  <a:solidFill>
                    <a:srgbClr val="00B050"/>
                  </a:solidFill>
                  <a:miter lim="800000"/>
                  <a:headEnd/>
                  <a:tailEnd/>
                </a:ln>
              </p:spPr>
              <p:txBody>
                <a:bodyPr wrap="none" anchor="ctr"/>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altLang="en-US" sz="1200" b="1" i="0" u="none" strike="noStrike" kern="0" cap="none" spc="0" normalizeH="0" baseline="0" noProof="0" dirty="0">
                    <a:ln>
                      <a:noFill/>
                    </a:ln>
                    <a:solidFill>
                      <a:prstClr val="white"/>
                    </a:solidFill>
                    <a:effectLst/>
                    <a:uLnTx/>
                    <a:uFillTx/>
                    <a:latin typeface="Arial" charset="0"/>
                    <a:cs typeface="Times New Roman" pitchFamily="18" charset="0"/>
                  </a:endParaRPr>
                </a:p>
              </p:txBody>
            </p:sp>
          </p:grpSp>
          <p:sp>
            <p:nvSpPr>
              <p:cNvPr id="10" name="Text Box 136"/>
              <p:cNvSpPr txBox="1">
                <a:spLocks noChangeArrowheads="1"/>
              </p:cNvSpPr>
              <p:nvPr/>
            </p:nvSpPr>
            <p:spPr bwMode="auto">
              <a:xfrm>
                <a:off x="5422333" y="1299251"/>
                <a:ext cx="1919854" cy="461665"/>
              </a:xfrm>
              <a:prstGeom prst="rect">
                <a:avLst/>
              </a:prstGeom>
              <a:solidFill>
                <a:srgbClr val="FFCC99">
                  <a:alpha val="39999"/>
                </a:srgb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1200" b="1" i="0" u="none" strike="noStrike" kern="0" cap="none" spc="0" normalizeH="0" baseline="0" noProof="0" dirty="0" smtClean="0">
                    <a:ln>
                      <a:noFill/>
                    </a:ln>
                    <a:solidFill>
                      <a:srgbClr val="990000"/>
                    </a:solidFill>
                    <a:effectLst/>
                    <a:uLnTx/>
                    <a:uFillTx/>
                    <a:cs typeface="Arial" charset="0"/>
                  </a:rPr>
                  <a:t>Tailored Products for Applications (</a:t>
                </a:r>
                <a:r>
                  <a:rPr kumimoji="0" lang="fr-CH" altLang="en-US" sz="1200" b="1" i="0" u="none" strike="noStrike" kern="0" cap="none" spc="0" normalizeH="0" baseline="0" noProof="0" dirty="0" err="1" smtClean="0">
                    <a:ln>
                      <a:noFill/>
                    </a:ln>
                    <a:solidFill>
                      <a:srgbClr val="C00000"/>
                    </a:solidFill>
                    <a:effectLst/>
                    <a:uLnTx/>
                    <a:uFillTx/>
                  </a:rPr>
                  <a:t>AgM</a:t>
                </a:r>
                <a:r>
                  <a:rPr kumimoji="0" lang="fr-CH" altLang="en-US" sz="1200" b="1" i="0" u="none" strike="noStrike" kern="0" cap="none" spc="0" normalizeH="0" baseline="0" noProof="0" dirty="0" smtClean="0">
                    <a:ln>
                      <a:noFill/>
                    </a:ln>
                    <a:solidFill>
                      <a:srgbClr val="C00000"/>
                    </a:solidFill>
                    <a:effectLst/>
                    <a:uLnTx/>
                    <a:uFillTx/>
                  </a:rPr>
                  <a:t>, MMO)</a:t>
                </a:r>
              </a:p>
            </p:txBody>
          </p:sp>
          <p:grpSp>
            <p:nvGrpSpPr>
              <p:cNvPr id="11" name="Group 159"/>
              <p:cNvGrpSpPr>
                <a:grpSpLocks/>
              </p:cNvGrpSpPr>
              <p:nvPr/>
            </p:nvGrpSpPr>
            <p:grpSpPr bwMode="auto">
              <a:xfrm>
                <a:off x="3348038" y="2663825"/>
                <a:ext cx="4111624" cy="4008438"/>
                <a:chOff x="2109" y="1720"/>
                <a:chExt cx="2590" cy="2525"/>
              </a:xfrm>
            </p:grpSpPr>
            <p:grpSp>
              <p:nvGrpSpPr>
                <p:cNvPr id="15" name="Group 149"/>
                <p:cNvGrpSpPr>
                  <a:grpSpLocks/>
                </p:cNvGrpSpPr>
                <p:nvPr/>
              </p:nvGrpSpPr>
              <p:grpSpPr bwMode="auto">
                <a:xfrm>
                  <a:off x="3696" y="3217"/>
                  <a:ext cx="1003" cy="1028"/>
                  <a:chOff x="3696" y="3217"/>
                  <a:chExt cx="1003" cy="1028"/>
                </a:xfrm>
              </p:grpSpPr>
              <p:sp>
                <p:nvSpPr>
                  <p:cNvPr id="17" name="Text Box 150"/>
                  <p:cNvSpPr txBox="1">
                    <a:spLocks noChangeArrowheads="1"/>
                  </p:cNvSpPr>
                  <p:nvPr/>
                </p:nvSpPr>
                <p:spPr bwMode="auto">
                  <a:xfrm>
                    <a:off x="3696" y="3838"/>
                    <a:ext cx="1003" cy="407"/>
                  </a:xfrm>
                  <a:prstGeom prst="rect">
                    <a:avLst/>
                  </a:prstGeom>
                  <a:solidFill>
                    <a:srgbClr val="FFCC99">
                      <a:alpha val="39999"/>
                    </a:srgbClr>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1200" b="1" i="0" u="none" strike="noStrike" kern="0" cap="none" spc="0" normalizeH="0" baseline="0" noProof="0" dirty="0" smtClean="0">
                        <a:ln>
                          <a:noFill/>
                        </a:ln>
                        <a:solidFill>
                          <a:srgbClr val="993300"/>
                        </a:solidFill>
                        <a:effectLst/>
                        <a:uLnTx/>
                        <a:uFillTx/>
                        <a:cs typeface="Arial" charset="0"/>
                      </a:rPr>
                      <a:t>Observing and information  systems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1200" b="1" i="0" u="none" strike="noStrike" kern="0" cap="none" spc="0" normalizeH="0" baseline="0" noProof="0" dirty="0" smtClean="0">
                        <a:ln>
                          <a:noFill/>
                        </a:ln>
                        <a:solidFill>
                          <a:srgbClr val="993300"/>
                        </a:solidFill>
                        <a:effectLst/>
                        <a:uLnTx/>
                        <a:uFillTx/>
                        <a:latin typeface="Arial" charset="0"/>
                        <a:cs typeface="Arial" charset="0"/>
                      </a:rPr>
                      <a:t>(</a:t>
                    </a:r>
                    <a:r>
                      <a:rPr kumimoji="0" lang="en-GB" altLang="en-US" sz="1200" b="1" i="0" u="none" strike="noStrike" kern="0" cap="none" spc="0" normalizeH="0" baseline="0" noProof="0" dirty="0" smtClean="0">
                        <a:ln>
                          <a:noFill/>
                        </a:ln>
                        <a:solidFill>
                          <a:srgbClr val="993300"/>
                        </a:solidFill>
                        <a:effectLst/>
                        <a:uLnTx/>
                        <a:uFillTx/>
                        <a:latin typeface="Arial" charset="0"/>
                        <a:cs typeface="Times New Roman" pitchFamily="18" charset="0"/>
                      </a:rPr>
                      <a:t>WIGOS, WIS)</a:t>
                    </a:r>
                  </a:p>
                </p:txBody>
              </p:sp>
              <p:sp>
                <p:nvSpPr>
                  <p:cNvPr id="18" name="AutoShape 14"/>
                  <p:cNvSpPr>
                    <a:spLocks noChangeArrowheads="1"/>
                  </p:cNvSpPr>
                  <p:nvPr/>
                </p:nvSpPr>
                <p:spPr bwMode="auto">
                  <a:xfrm rot="5400000">
                    <a:off x="3758" y="3382"/>
                    <a:ext cx="621" cy="291"/>
                  </a:xfrm>
                  <a:prstGeom prst="rightArrow">
                    <a:avLst>
                      <a:gd name="adj1" fmla="val 65287"/>
                      <a:gd name="adj2" fmla="val 17645"/>
                    </a:avLst>
                  </a:prstGeom>
                  <a:noFill/>
                  <a:ln w="15875">
                    <a:solidFill>
                      <a:srgbClr val="CC3300"/>
                    </a:solidFill>
                    <a:miter lim="800000"/>
                    <a:headEnd/>
                    <a:tailEnd/>
                  </a:ln>
                </p:spPr>
                <p:txBody>
                  <a:bodyPr wrap="none" anchor="ctr"/>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altLang="en-US" sz="1200" b="1" i="0" u="none" strike="noStrike" kern="0" cap="none" spc="0" normalizeH="0" baseline="0" noProof="0" dirty="0">
                      <a:ln>
                        <a:noFill/>
                      </a:ln>
                      <a:solidFill>
                        <a:prstClr val="white"/>
                      </a:solidFill>
                      <a:effectLst/>
                      <a:uLnTx/>
                      <a:uFillTx/>
                      <a:latin typeface="Arial" charset="0"/>
                      <a:cs typeface="Times New Roman" pitchFamily="18" charset="0"/>
                    </a:endParaRPr>
                  </a:p>
                </p:txBody>
              </p:sp>
            </p:grpSp>
            <p:sp>
              <p:nvSpPr>
                <p:cNvPr id="16" name="Rectangle 158"/>
                <p:cNvSpPr>
                  <a:spLocks noChangeArrowheads="1"/>
                </p:cNvSpPr>
                <p:nvPr/>
              </p:nvSpPr>
              <p:spPr bwMode="auto">
                <a:xfrm>
                  <a:off x="2109" y="1720"/>
                  <a:ext cx="2132" cy="1497"/>
                </a:xfrm>
                <a:prstGeom prst="rect">
                  <a:avLst/>
                </a:prstGeom>
                <a:noFill/>
                <a:ln w="9525" algn="ctr">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sp>
            <p:nvSpPr>
              <p:cNvPr id="12" name="Down Arrow Callout 11"/>
              <p:cNvSpPr/>
              <p:nvPr/>
            </p:nvSpPr>
            <p:spPr>
              <a:xfrm>
                <a:off x="5429250" y="1284509"/>
                <a:ext cx="1901031" cy="1379315"/>
              </a:xfrm>
              <a:prstGeom prst="downArrowCallout">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 name="Down Arrow Callout 12"/>
              <p:cNvSpPr/>
              <p:nvPr/>
            </p:nvSpPr>
            <p:spPr>
              <a:xfrm>
                <a:off x="3409950" y="1284510"/>
                <a:ext cx="1855788" cy="1379315"/>
              </a:xfrm>
              <a:prstGeom prst="downArrowCallout">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 name="Rectangle 13"/>
              <p:cNvSpPr/>
              <p:nvPr/>
            </p:nvSpPr>
            <p:spPr>
              <a:xfrm>
                <a:off x="3409950" y="1299024"/>
                <a:ext cx="1855788" cy="461665"/>
              </a:xfrm>
              <a:prstGeom prst="rect">
                <a:avLst/>
              </a:prstGeom>
              <a:solidFill>
                <a:srgbClr val="1F497D">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en-US" sz="1200" b="1" i="0" u="none" strike="noStrike" kern="0" cap="none" spc="0" normalizeH="0" baseline="0" noProof="0" dirty="0" smtClean="0">
                    <a:ln>
                      <a:noFill/>
                    </a:ln>
                    <a:solidFill>
                      <a:srgbClr val="333333"/>
                    </a:solidFill>
                    <a:effectLst/>
                    <a:uLnTx/>
                    <a:uFillTx/>
                    <a:cs typeface="Arial" charset="0"/>
                  </a:rPr>
                  <a:t>Flash Flood Guidance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en-US" sz="1200" b="1" i="0" u="none" strike="noStrike" kern="0" cap="none" spc="0" normalizeH="0" baseline="0" noProof="0" dirty="0" smtClean="0">
                    <a:ln>
                      <a:noFill/>
                    </a:ln>
                    <a:solidFill>
                      <a:srgbClr val="333333"/>
                    </a:solidFill>
                    <a:effectLst/>
                    <a:uLnTx/>
                    <a:uFillTx/>
                    <a:cs typeface="Arial" charset="0"/>
                  </a:rPr>
                  <a:t>(</a:t>
                </a:r>
                <a:r>
                  <a:rPr kumimoji="0" lang="fr-CH" altLang="en-US" sz="1200" b="1" i="0" u="none" strike="noStrike" kern="0" cap="none" spc="0" normalizeH="0" baseline="0" noProof="0" dirty="0" smtClean="0">
                    <a:ln>
                      <a:noFill/>
                    </a:ln>
                    <a:solidFill>
                      <a:prstClr val="black"/>
                    </a:solidFill>
                    <a:effectLst/>
                    <a:uLnTx/>
                    <a:uFillTx/>
                  </a:rPr>
                  <a:t>HWR)</a:t>
                </a:r>
                <a:endParaRPr kumimoji="0" lang="en-US" altLang="en-US" sz="1200" b="1" i="0" u="none" strike="noStrike" kern="0" cap="none" spc="0" normalizeH="0" baseline="0" noProof="0" dirty="0" smtClean="0">
                  <a:ln>
                    <a:noFill/>
                  </a:ln>
                  <a:solidFill>
                    <a:prstClr val="black"/>
                  </a:solidFill>
                  <a:effectLst/>
                  <a:uLnTx/>
                  <a:uFillTx/>
                </a:endParaRPr>
              </a:p>
            </p:txBody>
          </p:sp>
        </p:grpSp>
      </p:grpSp>
      <p:sp>
        <p:nvSpPr>
          <p:cNvPr id="50" name="Text Box 133"/>
          <p:cNvSpPr txBox="1">
            <a:spLocks noChangeArrowheads="1"/>
          </p:cNvSpPr>
          <p:nvPr/>
        </p:nvSpPr>
        <p:spPr bwMode="auto">
          <a:xfrm>
            <a:off x="3889943" y="4351337"/>
            <a:ext cx="2057400" cy="461665"/>
          </a:xfrm>
          <a:prstGeom prst="rect">
            <a:avLst/>
          </a:prstGeom>
          <a:solidFill>
            <a:srgbClr val="CCFFCC"/>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en-US" sz="1200" b="1" i="0" u="none" strike="noStrike" kern="0" cap="none" spc="0" normalizeH="0" baseline="0" noProof="0" dirty="0" err="1" smtClean="0">
                <a:ln>
                  <a:noFill/>
                </a:ln>
                <a:solidFill>
                  <a:srgbClr val="008000"/>
                </a:solidFill>
                <a:effectLst/>
                <a:uLnTx/>
                <a:uFillTx/>
                <a:cs typeface="Arial" charset="0"/>
              </a:rPr>
              <a:t>Nowcasting</a:t>
            </a:r>
            <a:r>
              <a:rPr kumimoji="0" lang="en-GB" altLang="en-US" sz="1200" b="1" i="0" u="none" strike="noStrike" kern="0" cap="none" spc="0" normalizeH="0" baseline="0" noProof="0" dirty="0" smtClean="0">
                <a:ln>
                  <a:noFill/>
                </a:ln>
                <a:solidFill>
                  <a:srgbClr val="008000"/>
                </a:solidFill>
                <a:effectLst/>
                <a:uLnTx/>
                <a:uFillTx/>
                <a:cs typeface="Arial" charset="0"/>
              </a:rPr>
              <a:t> products</a:t>
            </a:r>
            <a:r>
              <a:rPr kumimoji="0" lang="en-GB" altLang="en-US" sz="1200" b="1" i="0" u="none" strike="noStrike" kern="0" cap="none" spc="0" normalizeH="0" noProof="0" dirty="0" smtClean="0">
                <a:ln>
                  <a:noFill/>
                </a:ln>
                <a:solidFill>
                  <a:srgbClr val="008000"/>
                </a:solidFill>
                <a:effectLst/>
                <a:uLnTx/>
                <a:uFillTx/>
                <a:cs typeface="Arial" charset="0"/>
              </a:rPr>
              <a:t>  and guidance</a:t>
            </a:r>
            <a:endParaRPr kumimoji="0" lang="en-GB" altLang="en-US" sz="1200" b="1" i="0" u="none" strike="noStrike" kern="0" cap="none" spc="0" normalizeH="0" baseline="0" noProof="0" dirty="0" smtClean="0">
              <a:ln>
                <a:noFill/>
              </a:ln>
              <a:solidFill>
                <a:srgbClr val="008000"/>
              </a:solidFill>
              <a:effectLst/>
              <a:uLnTx/>
              <a:uFillTx/>
              <a:cs typeface="Arial" charset="0"/>
            </a:endParaRPr>
          </a:p>
        </p:txBody>
      </p:sp>
      <p:sp>
        <p:nvSpPr>
          <p:cNvPr id="51" name="AutoShape 14"/>
          <p:cNvSpPr>
            <a:spLocks noChangeArrowheads="1"/>
          </p:cNvSpPr>
          <p:nvPr/>
        </p:nvSpPr>
        <p:spPr bwMode="auto">
          <a:xfrm rot="16200000">
            <a:off x="1824833" y="5191922"/>
            <a:ext cx="647700" cy="461962"/>
          </a:xfrm>
          <a:prstGeom prst="rightArrow">
            <a:avLst>
              <a:gd name="adj1" fmla="val 65287"/>
              <a:gd name="adj2" fmla="val 11593"/>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1200" b="1" i="0" u="none" strike="noStrike" kern="0" cap="none" spc="0" normalizeH="0" baseline="0" noProof="0" dirty="0">
                <a:ln>
                  <a:noFill/>
                </a:ln>
                <a:solidFill>
                  <a:prstClr val="white"/>
                </a:solidFill>
                <a:effectLst/>
                <a:uLnTx/>
                <a:uFillTx/>
                <a:latin typeface="Arial" charset="0"/>
                <a:cs typeface="Times New Roman" pitchFamily="18" charset="0"/>
              </a:rPr>
              <a:t>WWRP</a:t>
            </a:r>
          </a:p>
        </p:txBody>
      </p:sp>
      <p:sp>
        <p:nvSpPr>
          <p:cNvPr id="52" name="Text Box 8"/>
          <p:cNvSpPr txBox="1">
            <a:spLocks noChangeArrowheads="1"/>
          </p:cNvSpPr>
          <p:nvPr/>
        </p:nvSpPr>
        <p:spPr bwMode="auto">
          <a:xfrm>
            <a:off x="-237143" y="32786"/>
            <a:ext cx="9518953" cy="584775"/>
          </a:xfrm>
          <a:prstGeom prst="rect">
            <a:avLst/>
          </a:prstGeom>
          <a:noFill/>
          <a:ln w="9525">
            <a:noFill/>
            <a:miter lim="800000"/>
            <a:headEnd/>
            <a:tailEnd/>
          </a:ln>
          <a:extLst/>
        </p:spPr>
        <p:txBody>
          <a:bodyPr anchor="ctr"/>
          <a:lstStyle>
            <a:defPPr>
              <a:defRPr lang="en-US"/>
            </a:defPPr>
            <a:lvl1pPr algn="ctr" defTabSz="914400" fontAlgn="base">
              <a:spcBef>
                <a:spcPct val="0"/>
              </a:spcBef>
              <a:spcAft>
                <a:spcPct val="0"/>
              </a:spcAft>
              <a:defRPr sz="3200" b="1">
                <a:solidFill>
                  <a:srgbClr val="000066"/>
                </a:solidFill>
                <a:latin typeface="Arial" charset="0"/>
                <a:cs typeface="Arial" charset="0"/>
              </a:defRPr>
            </a:lvl1pPr>
          </a:lstStyle>
          <a:p>
            <a:r>
              <a:rPr lang="en-US" sz="2600" dirty="0"/>
              <a:t>SWFDP: </a:t>
            </a:r>
            <a:r>
              <a:rPr lang="en-US" sz="2200" dirty="0" smtClean="0"/>
              <a:t>Making Efficient use of ‘Cascading Forecasting Process’</a:t>
            </a:r>
            <a:endParaRPr lang="en-US" sz="2200" dirty="0"/>
          </a:p>
        </p:txBody>
      </p:sp>
    </p:spTree>
    <p:extLst>
      <p:ext uri="{BB962C8B-B14F-4D97-AF65-F5344CB8AC3E}">
        <p14:creationId xmlns:p14="http://schemas.microsoft.com/office/powerpoint/2010/main" val="1310925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821001" y="849510"/>
            <a:ext cx="6856084" cy="4870283"/>
            <a:chOff x="1815411" y="285750"/>
            <a:chExt cx="6856084" cy="4870283"/>
          </a:xfrm>
        </p:grpSpPr>
        <p:cxnSp>
          <p:nvCxnSpPr>
            <p:cNvPr id="12" name="Straight Arrow Connector 11"/>
            <p:cNvCxnSpPr/>
            <p:nvPr/>
          </p:nvCxnSpPr>
          <p:spPr>
            <a:xfrm flipV="1">
              <a:off x="2491740" y="285750"/>
              <a:ext cx="0" cy="3840480"/>
            </a:xfrm>
            <a:prstGeom prst="straightConnector1">
              <a:avLst/>
            </a:prstGeom>
            <a:ln w="47625">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491740" y="4126230"/>
              <a:ext cx="6160770" cy="0"/>
            </a:xfrm>
            <a:prstGeom prst="straightConnector1">
              <a:avLst/>
            </a:prstGeom>
            <a:ln w="47625">
              <a:tailEnd type="triangle"/>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811780" y="1062990"/>
              <a:ext cx="4789170" cy="176022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rot="16200000">
              <a:off x="1554795" y="2203717"/>
              <a:ext cx="1106008" cy="584775"/>
            </a:xfrm>
            <a:prstGeom prst="rect">
              <a:avLst/>
            </a:prstGeom>
            <a:noFill/>
          </p:spPr>
          <p:txBody>
            <a:bodyPr wrap="none" rtlCol="0">
              <a:spAutoFit/>
            </a:bodyPr>
            <a:lstStyle/>
            <a:p>
              <a:r>
                <a:rPr lang="en-ZA" sz="3200" dirty="0" smtClean="0"/>
                <a:t>Value</a:t>
              </a:r>
              <a:endParaRPr lang="en-ZA" sz="3200" dirty="0"/>
            </a:p>
          </p:txBody>
        </p:sp>
        <p:sp>
          <p:nvSpPr>
            <p:cNvPr id="22" name="TextBox 21"/>
            <p:cNvSpPr txBox="1"/>
            <p:nvPr/>
          </p:nvSpPr>
          <p:spPr>
            <a:xfrm>
              <a:off x="2297314" y="4202551"/>
              <a:ext cx="6065571" cy="584775"/>
            </a:xfrm>
            <a:prstGeom prst="rect">
              <a:avLst/>
            </a:prstGeom>
            <a:noFill/>
          </p:spPr>
          <p:txBody>
            <a:bodyPr wrap="none" rtlCol="0">
              <a:spAutoFit/>
            </a:bodyPr>
            <a:lstStyle/>
            <a:p>
              <a:r>
                <a:rPr lang="en-ZA" sz="3200" dirty="0" smtClean="0"/>
                <a:t>Providers ---- users ------- end users </a:t>
              </a:r>
              <a:endParaRPr lang="en-ZA" sz="3200" dirty="0"/>
            </a:p>
          </p:txBody>
        </p:sp>
        <p:sp>
          <p:nvSpPr>
            <p:cNvPr id="25" name="Rectangle 24"/>
            <p:cNvSpPr/>
            <p:nvPr/>
          </p:nvSpPr>
          <p:spPr>
            <a:xfrm>
              <a:off x="2331720" y="4571258"/>
              <a:ext cx="1749197" cy="584775"/>
            </a:xfrm>
            <a:prstGeom prst="rect">
              <a:avLst/>
            </a:prstGeom>
          </p:spPr>
          <p:txBody>
            <a:bodyPr wrap="none">
              <a:spAutoFit/>
            </a:bodyPr>
            <a:lstStyle/>
            <a:p>
              <a:r>
                <a:rPr lang="en-ZA" sz="3200" dirty="0">
                  <a:solidFill>
                    <a:prstClr val="black"/>
                  </a:solidFill>
                </a:rPr>
                <a:t>(</a:t>
              </a:r>
              <a:r>
                <a:rPr lang="en-ZA" sz="3200" dirty="0" smtClean="0">
                  <a:solidFill>
                    <a:prstClr val="black"/>
                  </a:solidFill>
                </a:rPr>
                <a:t>NMHSs) </a:t>
              </a:r>
              <a:endParaRPr lang="en-ZA" dirty="0"/>
            </a:p>
          </p:txBody>
        </p:sp>
        <p:sp>
          <p:nvSpPr>
            <p:cNvPr id="27" name="Rectangle 26"/>
            <p:cNvSpPr/>
            <p:nvPr/>
          </p:nvSpPr>
          <p:spPr>
            <a:xfrm>
              <a:off x="2415554" y="401895"/>
              <a:ext cx="1941172" cy="584775"/>
            </a:xfrm>
            <a:prstGeom prst="rect">
              <a:avLst/>
            </a:prstGeom>
          </p:spPr>
          <p:txBody>
            <a:bodyPr wrap="none">
              <a:spAutoFit/>
            </a:bodyPr>
            <a:lstStyle/>
            <a:p>
              <a:r>
                <a:rPr lang="en-ZA" sz="3200" dirty="0" smtClean="0">
                  <a:solidFill>
                    <a:prstClr val="black"/>
                  </a:solidFill>
                </a:rPr>
                <a:t>(e.g. 90%) </a:t>
              </a:r>
              <a:endParaRPr lang="en-ZA" dirty="0"/>
            </a:p>
          </p:txBody>
        </p:sp>
        <p:sp>
          <p:nvSpPr>
            <p:cNvPr id="28" name="Rectangle 27"/>
            <p:cNvSpPr/>
            <p:nvPr/>
          </p:nvSpPr>
          <p:spPr>
            <a:xfrm>
              <a:off x="6730323" y="2130401"/>
              <a:ext cx="1941172" cy="584775"/>
            </a:xfrm>
            <a:prstGeom prst="rect">
              <a:avLst/>
            </a:prstGeom>
          </p:spPr>
          <p:txBody>
            <a:bodyPr wrap="none">
              <a:spAutoFit/>
            </a:bodyPr>
            <a:lstStyle/>
            <a:p>
              <a:r>
                <a:rPr lang="en-ZA" sz="3200" dirty="0" smtClean="0">
                  <a:solidFill>
                    <a:prstClr val="black"/>
                  </a:solidFill>
                </a:rPr>
                <a:t>(e.g. 40%) </a:t>
              </a:r>
              <a:endParaRPr lang="en-ZA" dirty="0"/>
            </a:p>
          </p:txBody>
        </p:sp>
      </p:grpSp>
      <p:sp>
        <p:nvSpPr>
          <p:cNvPr id="30" name="Title 1"/>
          <p:cNvSpPr txBox="1">
            <a:spLocks/>
          </p:cNvSpPr>
          <p:nvPr/>
        </p:nvSpPr>
        <p:spPr>
          <a:xfrm>
            <a:off x="0" y="10391"/>
            <a:ext cx="9052559" cy="825037"/>
          </a:xfrm>
          <a:prstGeom prst="rect">
            <a:avLst/>
          </a:prstGeom>
        </p:spPr>
        <p:txBody>
          <a:bodyPr vert="horz" lIns="91440" tIns="45720" rIns="91440" bIns="45720" rtlCol="0" anchor="ctr">
            <a:normAutofit fontScale="92500"/>
          </a:bodyPr>
          <a:lstStyle>
            <a:defPPr>
              <a:defRPr lang="en-US"/>
            </a:defPPr>
            <a:lvl1pPr algn="ctr">
              <a:spcBef>
                <a:spcPct val="0"/>
              </a:spcBef>
              <a:buNone/>
              <a:defRPr sz="3600" b="1">
                <a:solidFill>
                  <a:srgbClr val="000066"/>
                </a:solidFill>
                <a:latin typeface="+mj-lt"/>
                <a:ea typeface="+mj-ea"/>
                <a:cs typeface="+mj-cs"/>
              </a:defRPr>
            </a:lvl1pPr>
          </a:lstStyle>
          <a:p>
            <a:r>
              <a:rPr lang="en-US" dirty="0"/>
              <a:t>Service delivery aspects and value of information </a:t>
            </a:r>
          </a:p>
        </p:txBody>
      </p:sp>
    </p:spTree>
    <p:extLst>
      <p:ext uri="{BB962C8B-B14F-4D97-AF65-F5344CB8AC3E}">
        <p14:creationId xmlns:p14="http://schemas.microsoft.com/office/powerpoint/2010/main" val="630773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1351755"/>
            <a:ext cx="9144000" cy="3583940"/>
          </a:xfrm>
          <a:prstGeom prst="rect">
            <a:avLst/>
          </a:prstGeom>
          <a:noFill/>
          <a:ln>
            <a:noFill/>
          </a:ln>
        </p:spPr>
      </p:pic>
      <p:sp>
        <p:nvSpPr>
          <p:cNvPr id="6" name="Rectangle 5"/>
          <p:cNvSpPr/>
          <p:nvPr/>
        </p:nvSpPr>
        <p:spPr>
          <a:xfrm>
            <a:off x="-80010" y="80010"/>
            <a:ext cx="9338310" cy="937259"/>
          </a:xfrm>
          <a:prstGeom prst="rect">
            <a:avLst/>
          </a:prstGeom>
        </p:spPr>
        <p:txBody>
          <a:bodyPr vert="horz" lIns="91440" tIns="45720" rIns="91440" bIns="45720" rtlCol="0" anchor="ctr">
            <a:noAutofit/>
          </a:bodyPr>
          <a:lstStyle/>
          <a:p>
            <a:pPr algn="ctr">
              <a:spcBef>
                <a:spcPct val="0"/>
              </a:spcBef>
            </a:pPr>
            <a:r>
              <a:rPr lang="en-GB" sz="3200" b="1" dirty="0" smtClean="0">
                <a:solidFill>
                  <a:srgbClr val="000066"/>
                </a:solidFill>
                <a:latin typeface="+mj-lt"/>
                <a:ea typeface="+mj-ea"/>
                <a:cs typeface="+mj-cs"/>
              </a:rPr>
              <a:t>Value-adding </a:t>
            </a:r>
            <a:r>
              <a:rPr lang="en-GB" sz="3200" b="1" dirty="0">
                <a:solidFill>
                  <a:srgbClr val="000066"/>
                </a:solidFill>
                <a:latin typeface="+mj-lt"/>
                <a:ea typeface="+mj-ea"/>
                <a:cs typeface="+mj-cs"/>
              </a:rPr>
              <a:t>process </a:t>
            </a:r>
            <a:r>
              <a:rPr lang="en-GB" sz="3200" b="1" dirty="0" smtClean="0">
                <a:solidFill>
                  <a:srgbClr val="000066"/>
                </a:solidFill>
                <a:latin typeface="+mj-lt"/>
                <a:ea typeface="+mj-ea"/>
                <a:cs typeface="+mj-cs"/>
              </a:rPr>
              <a:t>for decision-supporting services</a:t>
            </a:r>
            <a:endParaRPr lang="en-ZA" sz="3200" b="1" dirty="0">
              <a:solidFill>
                <a:srgbClr val="000066"/>
              </a:solidFill>
              <a:latin typeface="+mj-lt"/>
              <a:ea typeface="+mj-ea"/>
              <a:cs typeface="+mj-cs"/>
            </a:endParaRPr>
          </a:p>
        </p:txBody>
      </p:sp>
      <p:sp>
        <p:nvSpPr>
          <p:cNvPr id="7" name="Rectangle 6"/>
          <p:cNvSpPr/>
          <p:nvPr/>
        </p:nvSpPr>
        <p:spPr>
          <a:xfrm>
            <a:off x="182880" y="5267288"/>
            <a:ext cx="8149590" cy="410882"/>
          </a:xfrm>
          <a:prstGeom prst="rect">
            <a:avLst/>
          </a:prstGeom>
        </p:spPr>
        <p:txBody>
          <a:bodyPr wrap="square">
            <a:spAutoFit/>
          </a:bodyPr>
          <a:lstStyle/>
          <a:p>
            <a:pPr marL="228600">
              <a:lnSpc>
                <a:spcPct val="115000"/>
              </a:lnSpc>
              <a:spcAft>
                <a:spcPts val="1000"/>
              </a:spcAft>
            </a:pPr>
            <a:r>
              <a:rPr lang="en-GB" dirty="0" smtClean="0">
                <a:latin typeface="Verdana" panose="020B0604030504040204" pitchFamily="34" charset="0"/>
                <a:ea typeface="SimSun" panose="02010600030101010101" pitchFamily="2" charset="-122"/>
                <a:cs typeface="Arial" panose="020B0604020202020204" pitchFamily="34" charset="0"/>
              </a:rPr>
              <a:t>This </a:t>
            </a:r>
            <a:r>
              <a:rPr lang="en-GB" dirty="0">
                <a:latin typeface="Verdana" panose="020B0604030504040204" pitchFamily="34" charset="0"/>
                <a:ea typeface="SimSun" panose="02010600030101010101" pitchFamily="2" charset="-122"/>
                <a:cs typeface="Arial" panose="020B0604020202020204" pitchFamily="34" charset="0"/>
              </a:rPr>
              <a:t>value-adding process is visualized through the </a:t>
            </a:r>
            <a:r>
              <a:rPr lang="en-GB" b="1" dirty="0">
                <a:latin typeface="Verdana" panose="020B0604030504040204" pitchFamily="34" charset="0"/>
                <a:ea typeface="SimSun" panose="02010600030101010101" pitchFamily="2" charset="-122"/>
                <a:cs typeface="Arial" panose="020B0604020202020204" pitchFamily="34" charset="0"/>
              </a:rPr>
              <a:t>Value Chain</a:t>
            </a:r>
            <a:endParaRPr lang="en-ZA" dirty="0">
              <a:effectLst/>
              <a:latin typeface="Verdana" panose="020B060403050404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4277171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02" t="12817" r="14987" b="6877"/>
          <a:stretch/>
        </p:blipFill>
        <p:spPr bwMode="auto">
          <a:xfrm>
            <a:off x="698436" y="1154761"/>
            <a:ext cx="7776864" cy="5090543"/>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80010" y="68579"/>
            <a:ext cx="9338310" cy="937259"/>
          </a:xfrm>
          <a:prstGeom prst="rect">
            <a:avLst/>
          </a:prstGeom>
        </p:spPr>
        <p:txBody>
          <a:bodyPr vert="horz" lIns="91440" tIns="45720" rIns="91440" bIns="45720" rtlCol="0" anchor="ctr">
            <a:noAutofit/>
          </a:bodyPr>
          <a:lstStyle/>
          <a:p>
            <a:pPr algn="ctr">
              <a:spcBef>
                <a:spcPct val="0"/>
              </a:spcBef>
            </a:pPr>
            <a:r>
              <a:rPr lang="en-GB" sz="3200" b="1" dirty="0" smtClean="0">
                <a:solidFill>
                  <a:srgbClr val="000066"/>
                </a:solidFill>
                <a:latin typeface="+mj-lt"/>
                <a:ea typeface="+mj-ea"/>
                <a:cs typeface="+mj-cs"/>
              </a:rPr>
              <a:t>Value-adding </a:t>
            </a:r>
            <a:r>
              <a:rPr lang="en-GB" sz="3200" b="1" dirty="0">
                <a:solidFill>
                  <a:srgbClr val="000066"/>
                </a:solidFill>
                <a:latin typeface="+mj-lt"/>
                <a:ea typeface="+mj-ea"/>
                <a:cs typeface="+mj-cs"/>
              </a:rPr>
              <a:t>process </a:t>
            </a:r>
            <a:r>
              <a:rPr lang="en-GB" sz="3200" b="1" dirty="0" smtClean="0">
                <a:solidFill>
                  <a:srgbClr val="000066"/>
                </a:solidFill>
                <a:latin typeface="+mj-lt"/>
                <a:ea typeface="+mj-ea"/>
                <a:cs typeface="+mj-cs"/>
              </a:rPr>
              <a:t>for decision-supporting services</a:t>
            </a:r>
            <a:endParaRPr lang="en-ZA" sz="3200" b="1" dirty="0">
              <a:solidFill>
                <a:srgbClr val="000066"/>
              </a:solidFill>
              <a:latin typeface="+mj-lt"/>
              <a:ea typeface="+mj-ea"/>
              <a:cs typeface="+mj-cs"/>
            </a:endParaRPr>
          </a:p>
        </p:txBody>
      </p:sp>
      <p:sp>
        <p:nvSpPr>
          <p:cNvPr id="6" name="TextBox 5"/>
          <p:cNvSpPr txBox="1"/>
          <p:nvPr/>
        </p:nvSpPr>
        <p:spPr>
          <a:xfrm>
            <a:off x="1657350" y="710968"/>
            <a:ext cx="5489773" cy="369332"/>
          </a:xfrm>
          <a:prstGeom prst="rect">
            <a:avLst/>
          </a:prstGeom>
          <a:noFill/>
        </p:spPr>
        <p:txBody>
          <a:bodyPr wrap="none" rtlCol="0">
            <a:spAutoFit/>
          </a:bodyPr>
          <a:lstStyle/>
          <a:p>
            <a:r>
              <a:rPr lang="en-ZA" dirty="0" smtClean="0"/>
              <a:t>Determining impact: from weather to response scenarios</a:t>
            </a:r>
            <a:endParaRPr lang="en-ZA" dirty="0"/>
          </a:p>
        </p:txBody>
      </p:sp>
    </p:spTree>
    <p:extLst>
      <p:ext uri="{BB962C8B-B14F-4D97-AF65-F5344CB8AC3E}">
        <p14:creationId xmlns:p14="http://schemas.microsoft.com/office/powerpoint/2010/main" val="4120283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1341438"/>
            <a:ext cx="5043487"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33339" y="0"/>
            <a:ext cx="9110662" cy="853321"/>
          </a:xfrm>
          <a:prstGeom prst="rect">
            <a:avLst/>
          </a:prstGeom>
          <a:noFill/>
          <a:ln w="9525">
            <a:noFill/>
            <a:miter lim="800000"/>
            <a:headEnd/>
            <a:tailEnd/>
          </a:ln>
        </p:spPr>
        <p:txBody>
          <a:bodyPr anchor="ctr"/>
          <a:lstStyle/>
          <a:p>
            <a:pPr algn="ctr" defTabSz="914400" fontAlgn="base">
              <a:spcBef>
                <a:spcPct val="0"/>
              </a:spcBef>
              <a:spcAft>
                <a:spcPct val="0"/>
              </a:spcAft>
            </a:pPr>
            <a:r>
              <a:rPr lang="en-US" altLang="en-US" sz="2600" b="1" dirty="0" smtClean="0">
                <a:solidFill>
                  <a:srgbClr val="000066"/>
                </a:solidFill>
                <a:latin typeface="Arial" charset="0"/>
                <a:cs typeface="Arial" charset="0"/>
              </a:rPr>
              <a:t>Reporting Mechanism</a:t>
            </a:r>
          </a:p>
          <a:p>
            <a:pPr algn="ctr" defTabSz="914400" fontAlgn="base">
              <a:spcBef>
                <a:spcPct val="0"/>
              </a:spcBef>
              <a:spcAft>
                <a:spcPct val="0"/>
              </a:spcAft>
            </a:pPr>
            <a:r>
              <a:rPr lang="en-US" altLang="en-US" sz="1600" b="1" dirty="0" smtClean="0">
                <a:latin typeface="Arial" charset="0"/>
                <a:cs typeface="Arial" charset="0"/>
              </a:rPr>
              <a:t>Submission </a:t>
            </a:r>
            <a:r>
              <a:rPr lang="en-US" altLang="en-US" sz="1600" b="1" dirty="0">
                <a:latin typeface="Arial" charset="0"/>
                <a:cs typeface="Arial" charset="0"/>
              </a:rPr>
              <a:t>of Quarterly Progress Reports </a:t>
            </a:r>
            <a:r>
              <a:rPr lang="en-US" altLang="en-US" sz="1600" b="1" dirty="0" smtClean="0">
                <a:latin typeface="Arial" charset="0"/>
                <a:cs typeface="Arial" charset="0"/>
              </a:rPr>
              <a:t>online through CPDB (SWFDP Database</a:t>
            </a:r>
            <a:r>
              <a:rPr lang="en-US" altLang="en-US" sz="1600" b="1" dirty="0" smtClean="0">
                <a:solidFill>
                  <a:srgbClr val="C00000"/>
                </a:solidFill>
                <a:latin typeface="Arial" charset="0"/>
                <a:cs typeface="Arial" charset="0"/>
              </a:rPr>
              <a:t>)</a:t>
            </a:r>
            <a:endParaRPr lang="en-GB" altLang="en-US" sz="1600" b="1" dirty="0">
              <a:solidFill>
                <a:srgbClr val="C00000"/>
              </a:solidFill>
              <a:latin typeface="Arial" charset="0"/>
              <a:cs typeface="Arial" charset="0"/>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3517900"/>
            <a:ext cx="5181600"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1138" y="1341438"/>
            <a:ext cx="363696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3375" y="3716338"/>
            <a:ext cx="373062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857718" y="853321"/>
            <a:ext cx="2857064" cy="369332"/>
          </a:xfrm>
          <a:prstGeom prst="rect">
            <a:avLst/>
          </a:prstGeom>
        </p:spPr>
        <p:txBody>
          <a:bodyPr wrap="none">
            <a:spAutoFit/>
          </a:bodyPr>
          <a:lstStyle/>
          <a:p>
            <a:r>
              <a:rPr lang="en-US" dirty="0"/>
              <a:t>https://www.wmo.int/cpdb/</a:t>
            </a:r>
          </a:p>
        </p:txBody>
      </p:sp>
    </p:spTree>
    <p:extLst>
      <p:ext uri="{BB962C8B-B14F-4D97-AF65-F5344CB8AC3E}">
        <p14:creationId xmlns:p14="http://schemas.microsoft.com/office/powerpoint/2010/main" val="18387990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14313" y="1412875"/>
            <a:ext cx="8929687"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228600" algn="l"/>
              </a:tabLst>
              <a:defRPr sz="2400">
                <a:solidFill>
                  <a:schemeClr val="tx1"/>
                </a:solidFill>
                <a:latin typeface="Arial" panose="020B0604020202020204" pitchFamily="34" charset="0"/>
              </a:defRPr>
            </a:lvl1pPr>
            <a:lvl2pPr marL="742950" indent="-285750">
              <a:tabLst>
                <a:tab pos="228600" algn="l"/>
              </a:tabLst>
              <a:defRPr sz="2400">
                <a:solidFill>
                  <a:schemeClr val="tx1"/>
                </a:solidFill>
                <a:latin typeface="Arial" panose="020B0604020202020204" pitchFamily="34" charset="0"/>
              </a:defRPr>
            </a:lvl2pPr>
            <a:lvl3pPr marL="1143000" indent="-228600">
              <a:tabLst>
                <a:tab pos="228600" algn="l"/>
              </a:tabLst>
              <a:defRPr sz="2400">
                <a:solidFill>
                  <a:schemeClr val="tx1"/>
                </a:solidFill>
                <a:latin typeface="Arial" panose="020B0604020202020204" pitchFamily="34" charset="0"/>
              </a:defRPr>
            </a:lvl3pPr>
            <a:lvl4pPr marL="1600200" indent="-228600">
              <a:tabLst>
                <a:tab pos="228600" algn="l"/>
              </a:tabLst>
              <a:defRPr sz="2400">
                <a:solidFill>
                  <a:schemeClr val="tx1"/>
                </a:solidFill>
                <a:latin typeface="Arial" panose="020B0604020202020204" pitchFamily="34" charset="0"/>
              </a:defRPr>
            </a:lvl4pPr>
            <a:lvl5pPr marL="2057400" indent="-228600">
              <a:tabLst>
                <a:tab pos="228600" algn="l"/>
              </a:tabLst>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lr>
                <a:srgbClr val="FF9900"/>
              </a:buClr>
              <a:buFont typeface="Wingdings" panose="05000000000000000000" pitchFamily="2" charset="2"/>
              <a:tabLst>
                <a:tab pos="228600" algn="l"/>
              </a:tabLst>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lr>
                <a:srgbClr val="FF9900"/>
              </a:buClr>
              <a:buFont typeface="Wingdings" panose="05000000000000000000" pitchFamily="2" charset="2"/>
              <a:tabLst>
                <a:tab pos="228600" algn="l"/>
              </a:tabLst>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lr>
                <a:srgbClr val="FF9900"/>
              </a:buClr>
              <a:buFont typeface="Wingdings" panose="05000000000000000000" pitchFamily="2" charset="2"/>
              <a:tabLst>
                <a:tab pos="228600" algn="l"/>
              </a:tabLst>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lr>
                <a:srgbClr val="FF9900"/>
              </a:buClr>
              <a:buFont typeface="Wingdings" panose="05000000000000000000" pitchFamily="2" charset="2"/>
              <a:tabLst>
                <a:tab pos="228600" algn="l"/>
              </a:tabLst>
              <a:defRPr sz="2400">
                <a:solidFill>
                  <a:schemeClr val="tx1"/>
                </a:solidFill>
                <a:latin typeface="Arial" panose="020B0604020202020204" pitchFamily="34" charset="0"/>
              </a:defRPr>
            </a:lvl9pPr>
          </a:lstStyle>
          <a:p>
            <a:pPr defTabSz="914400" eaLnBrk="0" fontAlgn="base" hangingPunct="0">
              <a:spcBef>
                <a:spcPct val="0"/>
              </a:spcBef>
              <a:spcAft>
                <a:spcPts val="600"/>
              </a:spcAft>
              <a:buFont typeface="Arial Narrow" panose="020B0606020202030204" pitchFamily="34" charset="0"/>
              <a:buAutoNum type="arabicPeriod"/>
            </a:pPr>
            <a:r>
              <a:rPr lang="en-GB" altLang="en-US" sz="1800" b="1" dirty="0" smtClean="0">
                <a:solidFill>
                  <a:srgbClr val="000000"/>
                </a:solidFill>
                <a:ea typeface="Times New Roman" panose="02020603050405020304" pitchFamily="18" charset="0"/>
                <a:cs typeface="Arial" panose="020B0604020202020204" pitchFamily="34" charset="0"/>
              </a:rPr>
              <a:t>Reporting Period</a:t>
            </a:r>
            <a:r>
              <a:rPr lang="en-GB" altLang="en-US" sz="1800" dirty="0" smtClean="0">
                <a:solidFill>
                  <a:srgbClr val="000000"/>
                </a:solidFill>
                <a:ea typeface="Times New Roman" panose="02020603050405020304" pitchFamily="18" charset="0"/>
                <a:cs typeface="Arial" panose="020B0604020202020204" pitchFamily="34" charset="0"/>
              </a:rPr>
              <a:t> (Start date to end date)</a:t>
            </a:r>
            <a:r>
              <a:rPr lang="en-GB" altLang="en-US" sz="1800" b="1" dirty="0" smtClean="0">
                <a:solidFill>
                  <a:srgbClr val="000000"/>
                </a:solidFill>
                <a:ea typeface="Times New Roman" panose="02020603050405020304" pitchFamily="18" charset="0"/>
                <a:cs typeface="Arial" panose="020B0604020202020204" pitchFamily="34" charset="0"/>
              </a:rPr>
              <a:t> </a:t>
            </a:r>
            <a:endParaRPr lang="en-US" altLang="en-US" sz="1800" dirty="0" smtClean="0">
              <a:solidFill>
                <a:srgbClr val="000000"/>
              </a:solidFill>
              <a:ea typeface="SimSun" panose="02010600030101010101" pitchFamily="2" charset="-122"/>
              <a:cs typeface="Times New Roman" panose="02020603050405020304" pitchFamily="18" charset="0"/>
            </a:endParaRPr>
          </a:p>
          <a:p>
            <a:pPr defTabSz="914400" eaLnBrk="0" fontAlgn="base" hangingPunct="0">
              <a:spcBef>
                <a:spcPct val="0"/>
              </a:spcBef>
              <a:spcAft>
                <a:spcPts val="600"/>
              </a:spcAft>
              <a:buFont typeface="Arial Narrow" panose="020B0606020202030204" pitchFamily="34" charset="0"/>
              <a:buAutoNum type="arabicPeriod"/>
            </a:pPr>
            <a:r>
              <a:rPr lang="en-GB" altLang="en-US" sz="1800" b="1" dirty="0" smtClean="0">
                <a:solidFill>
                  <a:srgbClr val="000000"/>
                </a:solidFill>
                <a:ea typeface="Times New Roman" panose="02020603050405020304" pitchFamily="18" charset="0"/>
                <a:cs typeface="Arial" panose="020B0604020202020204" pitchFamily="34" charset="0"/>
              </a:rPr>
              <a:t>Severe events </a:t>
            </a:r>
            <a:r>
              <a:rPr lang="en-GB" altLang="en-US" sz="1800" dirty="0" smtClean="0">
                <a:solidFill>
                  <a:srgbClr val="000000"/>
                </a:solidFill>
                <a:ea typeface="Times New Roman" panose="02020603050405020304" pitchFamily="18" charset="0"/>
                <a:cs typeface="Arial" panose="020B0604020202020204" pitchFamily="34" charset="0"/>
              </a:rPr>
              <a:t>(e.g. heavy rainfall, strong winds, high waves, flooding etc.)</a:t>
            </a:r>
            <a:endParaRPr lang="en-US" altLang="en-US" sz="1800" dirty="0" smtClean="0">
              <a:solidFill>
                <a:srgbClr val="000000"/>
              </a:solidFill>
              <a:ea typeface="SimSun" panose="02010600030101010101" pitchFamily="2" charset="-122"/>
              <a:cs typeface="Times New Roman" panose="02020603050405020304" pitchFamily="18" charset="0"/>
            </a:endParaRPr>
          </a:p>
          <a:p>
            <a:pPr defTabSz="914400" eaLnBrk="0" fontAlgn="base" hangingPunct="0">
              <a:spcBef>
                <a:spcPct val="0"/>
              </a:spcBef>
              <a:spcAft>
                <a:spcPts val="600"/>
              </a:spcAft>
              <a:buFont typeface="Arial Narrow" panose="020B0606020202030204" pitchFamily="34" charset="0"/>
              <a:buAutoNum type="arabicPeriod"/>
            </a:pPr>
            <a:r>
              <a:rPr lang="en-GB" altLang="en-US" sz="1800" b="1" dirty="0" smtClean="0">
                <a:solidFill>
                  <a:srgbClr val="000000"/>
                </a:solidFill>
                <a:ea typeface="Times New Roman" panose="02020603050405020304" pitchFamily="18" charset="0"/>
                <a:cs typeface="Arial" panose="020B0604020202020204" pitchFamily="34" charset="0"/>
              </a:rPr>
              <a:t>Reporting period highlights </a:t>
            </a:r>
            <a:r>
              <a:rPr lang="en-GB" altLang="en-US" sz="1800" dirty="0" smtClean="0">
                <a:solidFill>
                  <a:srgbClr val="000000"/>
                </a:solidFill>
                <a:ea typeface="Times New Roman" panose="02020603050405020304" pitchFamily="18" charset="0"/>
                <a:cs typeface="Arial" panose="020B0604020202020204" pitchFamily="34" charset="0"/>
              </a:rPr>
              <a:t>(e.g. duration and amount of rainfall, impact of rainfall and/or strong wind and high waves, affected areas, damages (if any), coordination with disaster management offices etc.)</a:t>
            </a:r>
            <a:endParaRPr lang="en-US" altLang="en-US" sz="1800" dirty="0" smtClean="0">
              <a:solidFill>
                <a:srgbClr val="000000"/>
              </a:solidFill>
              <a:ea typeface="SimSun" panose="02010600030101010101" pitchFamily="2" charset="-122"/>
              <a:cs typeface="Times New Roman" panose="02020603050405020304" pitchFamily="18" charset="0"/>
            </a:endParaRPr>
          </a:p>
          <a:p>
            <a:pPr defTabSz="914400" eaLnBrk="0" fontAlgn="base" hangingPunct="0">
              <a:spcBef>
                <a:spcPct val="0"/>
              </a:spcBef>
              <a:spcAft>
                <a:spcPts val="600"/>
              </a:spcAft>
              <a:buFont typeface="Arial Narrow" panose="020B0606020202030204" pitchFamily="34" charset="0"/>
              <a:buAutoNum type="arabicPeriod"/>
            </a:pPr>
            <a:r>
              <a:rPr lang="en-GB" altLang="en-US" sz="1800" b="1" dirty="0" smtClean="0">
                <a:solidFill>
                  <a:srgbClr val="000000"/>
                </a:solidFill>
                <a:ea typeface="Times New Roman" panose="02020603050405020304" pitchFamily="18" charset="0"/>
                <a:cs typeface="Arial" panose="020B0604020202020204" pitchFamily="34" charset="0"/>
              </a:rPr>
              <a:t>Clients </a:t>
            </a:r>
            <a:r>
              <a:rPr lang="en-GB" altLang="en-US" sz="1800" dirty="0" smtClean="0">
                <a:solidFill>
                  <a:srgbClr val="000000"/>
                </a:solidFill>
                <a:ea typeface="Times New Roman" panose="02020603050405020304" pitchFamily="18" charset="0"/>
                <a:cs typeface="Arial" panose="020B0604020202020204" pitchFamily="34" charset="0"/>
              </a:rPr>
              <a:t>(e.g. Disaster Management Offices, media, humanitarian organizations etc. New clients can also be added)</a:t>
            </a:r>
            <a:endParaRPr lang="en-US" altLang="en-US" sz="1800" dirty="0" smtClean="0">
              <a:solidFill>
                <a:srgbClr val="000000"/>
              </a:solidFill>
              <a:ea typeface="SimSun" panose="02010600030101010101" pitchFamily="2" charset="-122"/>
              <a:cs typeface="Times New Roman" panose="02020603050405020304" pitchFamily="18" charset="0"/>
            </a:endParaRPr>
          </a:p>
          <a:p>
            <a:pPr defTabSz="914400" eaLnBrk="0" fontAlgn="base" hangingPunct="0">
              <a:spcBef>
                <a:spcPct val="0"/>
              </a:spcBef>
              <a:spcAft>
                <a:spcPts val="600"/>
              </a:spcAft>
              <a:buFont typeface="Arial Narrow" panose="020B0606020202030204" pitchFamily="34" charset="0"/>
              <a:buAutoNum type="arabicPeriod"/>
            </a:pPr>
            <a:r>
              <a:rPr lang="en-GB" altLang="en-US" sz="1800" b="1" dirty="0" smtClean="0">
                <a:solidFill>
                  <a:srgbClr val="000000"/>
                </a:solidFill>
                <a:ea typeface="Times New Roman" panose="02020603050405020304" pitchFamily="18" charset="0"/>
                <a:cs typeface="Arial" panose="020B0604020202020204" pitchFamily="34" charset="0"/>
              </a:rPr>
              <a:t>Client feedback </a:t>
            </a:r>
            <a:r>
              <a:rPr lang="en-GB" altLang="en-US" sz="1800" dirty="0" smtClean="0">
                <a:solidFill>
                  <a:srgbClr val="000000"/>
                </a:solidFill>
                <a:ea typeface="Times New Roman" panose="02020603050405020304" pitchFamily="18" charset="0"/>
                <a:cs typeface="Arial" panose="020B0604020202020204" pitchFamily="34" charset="0"/>
              </a:rPr>
              <a:t>(e.g. adequacy and effectiveness of the warning and how it was used etc.)</a:t>
            </a:r>
            <a:endParaRPr lang="en-US" altLang="en-US" sz="1800" dirty="0" smtClean="0">
              <a:solidFill>
                <a:srgbClr val="000000"/>
              </a:solidFill>
              <a:ea typeface="SimSun" panose="02010600030101010101" pitchFamily="2" charset="-122"/>
              <a:cs typeface="Times New Roman" panose="02020603050405020304" pitchFamily="18" charset="0"/>
            </a:endParaRPr>
          </a:p>
          <a:p>
            <a:pPr defTabSz="914400" eaLnBrk="0" fontAlgn="base" hangingPunct="0">
              <a:spcBef>
                <a:spcPct val="0"/>
              </a:spcBef>
              <a:spcAft>
                <a:spcPts val="600"/>
              </a:spcAft>
              <a:buFont typeface="Arial Narrow" panose="020B0606020202030204" pitchFamily="34" charset="0"/>
              <a:buAutoNum type="arabicPeriod"/>
            </a:pPr>
            <a:r>
              <a:rPr lang="en-GB" altLang="en-US" sz="1800" b="1" dirty="0" smtClean="0">
                <a:solidFill>
                  <a:srgbClr val="000000"/>
                </a:solidFill>
                <a:ea typeface="Times New Roman" panose="02020603050405020304" pitchFamily="18" charset="0"/>
                <a:cs typeface="Arial" panose="020B0604020202020204" pitchFamily="34" charset="0"/>
              </a:rPr>
              <a:t>Desired products </a:t>
            </a:r>
            <a:r>
              <a:rPr lang="en-GB" altLang="en-US" sz="1800" dirty="0" smtClean="0">
                <a:solidFill>
                  <a:srgbClr val="000000"/>
                </a:solidFill>
                <a:ea typeface="Times New Roman" panose="02020603050405020304" pitchFamily="18" charset="0"/>
                <a:cs typeface="Arial" panose="020B0604020202020204" pitchFamily="34" charset="0"/>
              </a:rPr>
              <a:t>(e.g. NMHS may propose a demand for additional product(s) from global and/or regional centres if already not available etc.)</a:t>
            </a:r>
            <a:endParaRPr lang="en-US" altLang="en-US" sz="1800" dirty="0" smtClean="0">
              <a:solidFill>
                <a:srgbClr val="000000"/>
              </a:solidFill>
              <a:ea typeface="SimSun" panose="02010600030101010101" pitchFamily="2" charset="-122"/>
              <a:cs typeface="Times New Roman" panose="02020603050405020304" pitchFamily="18" charset="0"/>
            </a:endParaRPr>
          </a:p>
          <a:p>
            <a:pPr defTabSz="914400" eaLnBrk="0" fontAlgn="base" hangingPunct="0">
              <a:spcBef>
                <a:spcPct val="0"/>
              </a:spcBef>
              <a:spcAft>
                <a:spcPts val="600"/>
              </a:spcAft>
              <a:buFont typeface="Arial Narrow" panose="020B0606020202030204" pitchFamily="34" charset="0"/>
              <a:buAutoNum type="arabicPeriod"/>
            </a:pPr>
            <a:r>
              <a:rPr lang="en-GB" altLang="en-US" sz="1800" b="1" dirty="0" smtClean="0">
                <a:solidFill>
                  <a:srgbClr val="000000"/>
                </a:solidFill>
                <a:ea typeface="Times New Roman" panose="02020603050405020304" pitchFamily="18" charset="0"/>
                <a:cs typeface="Arial" panose="020B0604020202020204" pitchFamily="34" charset="0"/>
              </a:rPr>
              <a:t>Forecast Period and Area </a:t>
            </a:r>
            <a:r>
              <a:rPr lang="en-GB" altLang="en-US" sz="1800" dirty="0" smtClean="0">
                <a:solidFill>
                  <a:srgbClr val="000000"/>
                </a:solidFill>
                <a:ea typeface="Times New Roman" panose="02020603050405020304" pitchFamily="18" charset="0"/>
                <a:cs typeface="Arial" panose="020B0604020202020204" pitchFamily="34" charset="0"/>
              </a:rPr>
              <a:t>(to provide information about area of responsibility of an NMHS and the period for which NMHS issues forecast etc.)</a:t>
            </a:r>
            <a:endParaRPr lang="en-US" altLang="en-US" sz="1800" dirty="0" smtClean="0">
              <a:solidFill>
                <a:srgbClr val="000000"/>
              </a:solidFill>
              <a:ea typeface="SimSun" panose="02010600030101010101" pitchFamily="2" charset="-122"/>
              <a:cs typeface="Times New Roman" panose="02020603050405020304" pitchFamily="18" charset="0"/>
            </a:endParaRPr>
          </a:p>
          <a:p>
            <a:pPr defTabSz="914400" eaLnBrk="0" fontAlgn="base" hangingPunct="0">
              <a:spcBef>
                <a:spcPct val="0"/>
              </a:spcBef>
              <a:spcAft>
                <a:spcPts val="600"/>
              </a:spcAft>
              <a:buFont typeface="Arial Narrow" panose="020B0606020202030204" pitchFamily="34" charset="0"/>
              <a:buAutoNum type="arabicPeriod"/>
            </a:pPr>
            <a:r>
              <a:rPr lang="fr-CH" altLang="en-US" sz="1800" b="1" dirty="0" err="1" smtClean="0">
                <a:solidFill>
                  <a:srgbClr val="000000"/>
                </a:solidFill>
                <a:ea typeface="Times New Roman" panose="02020603050405020304" pitchFamily="18" charset="0"/>
                <a:cs typeface="Arial" panose="020B0604020202020204" pitchFamily="34" charset="0"/>
              </a:rPr>
              <a:t>Dissemination</a:t>
            </a:r>
            <a:r>
              <a:rPr lang="fr-CH" altLang="en-US" sz="1800" b="1" dirty="0" smtClean="0">
                <a:solidFill>
                  <a:srgbClr val="000000"/>
                </a:solidFill>
                <a:ea typeface="Times New Roman" panose="02020603050405020304" pitchFamily="18" charset="0"/>
                <a:cs typeface="Arial" panose="020B0604020202020204" pitchFamily="34" charset="0"/>
              </a:rPr>
              <a:t> </a:t>
            </a:r>
            <a:r>
              <a:rPr lang="en-US" altLang="en-US" sz="1800" b="1" dirty="0" smtClean="0">
                <a:solidFill>
                  <a:srgbClr val="000000"/>
                </a:solidFill>
                <a:ea typeface="Times New Roman" panose="02020603050405020304" pitchFamily="18" charset="0"/>
                <a:cs typeface="Arial" panose="020B0604020202020204" pitchFamily="34" charset="0"/>
              </a:rPr>
              <a:t>channels </a:t>
            </a:r>
            <a:r>
              <a:rPr lang="fr-CH" altLang="en-US" sz="1800" dirty="0" smtClean="0">
                <a:solidFill>
                  <a:srgbClr val="000000"/>
                </a:solidFill>
                <a:ea typeface="Times New Roman" panose="02020603050405020304" pitchFamily="18" charset="0"/>
                <a:cs typeface="Arial" panose="020B0604020202020204" pitchFamily="34" charset="0"/>
              </a:rPr>
              <a:t>(</a:t>
            </a:r>
            <a:r>
              <a:rPr lang="fr-CH" altLang="en-US" sz="1800" dirty="0" err="1" smtClean="0">
                <a:solidFill>
                  <a:srgbClr val="000000"/>
                </a:solidFill>
                <a:ea typeface="Times New Roman" panose="02020603050405020304" pitchFamily="18" charset="0"/>
                <a:cs typeface="Arial" panose="020B0604020202020204" pitchFamily="34" charset="0"/>
              </a:rPr>
              <a:t>e.g</a:t>
            </a:r>
            <a:r>
              <a:rPr lang="fr-CH" altLang="en-US" sz="1800" dirty="0" smtClean="0">
                <a:solidFill>
                  <a:srgbClr val="000000"/>
                </a:solidFill>
                <a:ea typeface="Times New Roman" panose="02020603050405020304" pitchFamily="18" charset="0"/>
                <a:cs typeface="Arial" panose="020B0604020202020204" pitchFamily="34" charset="0"/>
              </a:rPr>
              <a:t>. TV, radio, mobile SMS etc. </a:t>
            </a:r>
            <a:r>
              <a:rPr lang="en-GB" altLang="en-US" sz="1800" dirty="0" smtClean="0">
                <a:solidFill>
                  <a:srgbClr val="000000"/>
                </a:solidFill>
                <a:ea typeface="Times New Roman" panose="02020603050405020304" pitchFamily="18" charset="0"/>
                <a:cs typeface="Arial" panose="020B0604020202020204" pitchFamily="34" charset="0"/>
              </a:rPr>
              <a:t>New channel can also added)</a:t>
            </a:r>
            <a:endParaRPr lang="en-US" altLang="en-US" sz="1800" dirty="0" smtClean="0">
              <a:solidFill>
                <a:srgbClr val="000000"/>
              </a:solidFill>
              <a:ea typeface="SimSun" panose="02010600030101010101" pitchFamily="2" charset="-122"/>
              <a:cs typeface="Times New Roman" panose="02020603050405020304" pitchFamily="18" charset="0"/>
            </a:endParaRPr>
          </a:p>
          <a:p>
            <a:pPr defTabSz="914400" eaLnBrk="0" fontAlgn="base" hangingPunct="0">
              <a:spcBef>
                <a:spcPct val="0"/>
              </a:spcBef>
              <a:spcAft>
                <a:spcPts val="600"/>
              </a:spcAft>
              <a:buFont typeface="Arial Narrow" panose="020B0606020202030204" pitchFamily="34" charset="0"/>
              <a:buAutoNum type="arabicPeriod"/>
            </a:pPr>
            <a:endParaRPr lang="en-US" altLang="en-US" sz="1800" dirty="0" smtClean="0">
              <a:solidFill>
                <a:srgbClr val="000000"/>
              </a:solidFill>
              <a:ea typeface="SimSun" panose="02010600030101010101" pitchFamily="2" charset="-122"/>
              <a:cs typeface="Times New Roman" panose="02020603050405020304" pitchFamily="18" charset="0"/>
            </a:endParaRPr>
          </a:p>
        </p:txBody>
      </p:sp>
      <p:sp>
        <p:nvSpPr>
          <p:cNvPr id="5" name="Rectangle 5"/>
          <p:cNvSpPr>
            <a:spLocks noChangeArrowheads="1"/>
          </p:cNvSpPr>
          <p:nvPr/>
        </p:nvSpPr>
        <p:spPr bwMode="auto">
          <a:xfrm>
            <a:off x="180975" y="15875"/>
            <a:ext cx="89296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9pPr>
          </a:lstStyle>
          <a:p>
            <a:pPr algn="ctr" defTabSz="914400" eaLnBrk="0" fontAlgn="base" hangingPunct="0">
              <a:spcBef>
                <a:spcPct val="0"/>
              </a:spcBef>
              <a:spcAft>
                <a:spcPct val="0"/>
              </a:spcAft>
              <a:buClr>
                <a:srgbClr val="FF9900"/>
              </a:buClr>
              <a:buFont typeface="Wingdings" panose="05000000000000000000" pitchFamily="2" charset="2"/>
              <a:buNone/>
            </a:pPr>
            <a:r>
              <a:rPr lang="en-GB" altLang="en-US" sz="2200" b="1" dirty="0" smtClean="0">
                <a:solidFill>
                  <a:srgbClr val="002060"/>
                </a:solidFill>
                <a:ea typeface="MS Mincho" panose="02020609040205080304" pitchFamily="49" charset="-128"/>
                <a:cs typeface="Arial" panose="020B0604020202020204" pitchFamily="34" charset="0"/>
              </a:rPr>
              <a:t>Quarterly Progress</a:t>
            </a:r>
            <a:r>
              <a:rPr lang="en-GB" altLang="en-US" sz="2200" b="1" dirty="0" smtClean="0">
                <a:solidFill>
                  <a:srgbClr val="002060"/>
                </a:solidFill>
                <a:ea typeface="Times New Roman" panose="02020603050405020304" pitchFamily="18" charset="0"/>
                <a:cs typeface="Arial" panose="020B0604020202020204" pitchFamily="34" charset="0"/>
              </a:rPr>
              <a:t> Report </a:t>
            </a:r>
            <a:endParaRPr lang="en-US" altLang="en-US" sz="2200" dirty="0" smtClean="0">
              <a:solidFill>
                <a:srgbClr val="002060"/>
              </a:solidFill>
              <a:ea typeface="SimSun" panose="02010600030101010101" pitchFamily="2" charset="-122"/>
              <a:cs typeface="Times New Roman" panose="02020603050405020304" pitchFamily="18" charset="0"/>
            </a:endParaRPr>
          </a:p>
          <a:p>
            <a:pPr algn="ctr" defTabSz="914400" eaLnBrk="0" fontAlgn="base" hangingPunct="0">
              <a:spcBef>
                <a:spcPct val="0"/>
              </a:spcBef>
              <a:spcAft>
                <a:spcPct val="0"/>
              </a:spcAft>
              <a:buClr>
                <a:srgbClr val="FF9900"/>
              </a:buClr>
              <a:buFont typeface="Wingdings" panose="05000000000000000000" pitchFamily="2" charset="2"/>
              <a:buNone/>
            </a:pPr>
            <a:r>
              <a:rPr lang="en-GB" altLang="en-US" sz="2200" i="1" dirty="0" smtClean="0">
                <a:solidFill>
                  <a:srgbClr val="002060"/>
                </a:solidFill>
                <a:ea typeface="Times New Roman" panose="02020603050405020304" pitchFamily="18" charset="0"/>
                <a:cs typeface="Arial" panose="020B0604020202020204" pitchFamily="34" charset="0"/>
              </a:rPr>
              <a:t>Key elements &amp; information to be reported in the Quarterly Progress Report (to be submitted on-line through SWFDP database)</a:t>
            </a:r>
            <a:endParaRPr lang="en-US" altLang="en-US" sz="2200" dirty="0" smtClean="0">
              <a:solidFill>
                <a:srgbClr val="002060"/>
              </a:solidFill>
              <a:ea typeface="SimSun" panose="02010600030101010101" pitchFamily="2" charset="-122"/>
              <a:cs typeface="Times New Roman" panose="02020603050405020304" pitchFamily="18" charset="0"/>
            </a:endParaRPr>
          </a:p>
        </p:txBody>
      </p:sp>
      <p:sp>
        <p:nvSpPr>
          <p:cNvPr id="6" name="TextBox 6"/>
          <p:cNvSpPr txBox="1">
            <a:spLocks noChangeArrowheads="1"/>
          </p:cNvSpPr>
          <p:nvPr/>
        </p:nvSpPr>
        <p:spPr bwMode="auto">
          <a:xfrm>
            <a:off x="7223125" y="5970588"/>
            <a:ext cx="1597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50000"/>
              </a:spcBef>
              <a:spcAft>
                <a:spcPct val="0"/>
              </a:spcAft>
              <a:buClr>
                <a:srgbClr val="FF9900"/>
              </a:buClr>
              <a:buSzTx/>
              <a:buFont typeface="Wingdings" panose="05000000000000000000" pitchFamily="2" charset="2"/>
              <a:buNone/>
              <a:tabLst/>
              <a:defRPr/>
            </a:pPr>
            <a:r>
              <a:rPr kumimoji="0" lang="fr-CH" altLang="en-US" sz="1600" b="1" i="0" u="none" strike="noStrike" kern="0" cap="none" spc="0" normalizeH="0" baseline="0" noProof="0" dirty="0" smtClean="0">
                <a:ln>
                  <a:noFill/>
                </a:ln>
                <a:solidFill>
                  <a:srgbClr val="7030A0"/>
                </a:solidFill>
                <a:effectLst/>
                <a:uLnTx/>
                <a:uFillTx/>
                <a:latin typeface="Arial" panose="020B0604020202020204" pitchFamily="34" charset="0"/>
              </a:rPr>
              <a:t>Continues……</a:t>
            </a:r>
            <a:endParaRPr kumimoji="0" lang="en-US" altLang="en-US" sz="1600" b="1" i="0" u="none" strike="noStrike" kern="0" cap="none" spc="0" normalizeH="0" baseline="0" noProof="0" dirty="0" smtClean="0">
              <a:ln>
                <a:noFill/>
              </a:ln>
              <a:solidFill>
                <a:srgbClr val="7030A0"/>
              </a:solidFill>
              <a:effectLst/>
              <a:uLnTx/>
              <a:uFillTx/>
              <a:latin typeface="Arial" panose="020B0604020202020204" pitchFamily="34" charset="0"/>
            </a:endParaRPr>
          </a:p>
        </p:txBody>
      </p:sp>
    </p:spTree>
    <p:extLst>
      <p:ext uri="{BB962C8B-B14F-4D97-AF65-F5344CB8AC3E}">
        <p14:creationId xmlns:p14="http://schemas.microsoft.com/office/powerpoint/2010/main" val="9683571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14313" y="1412875"/>
            <a:ext cx="8929687"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228600" algn="l"/>
              </a:tabLst>
              <a:defRPr sz="2400">
                <a:solidFill>
                  <a:schemeClr val="tx1"/>
                </a:solidFill>
                <a:latin typeface="Arial" panose="020B0604020202020204" pitchFamily="34" charset="0"/>
              </a:defRPr>
            </a:lvl1pPr>
            <a:lvl2pPr marL="742950" indent="-285750">
              <a:tabLst>
                <a:tab pos="228600" algn="l"/>
              </a:tabLst>
              <a:defRPr sz="2400">
                <a:solidFill>
                  <a:schemeClr val="tx1"/>
                </a:solidFill>
                <a:latin typeface="Arial" panose="020B0604020202020204" pitchFamily="34" charset="0"/>
              </a:defRPr>
            </a:lvl2pPr>
            <a:lvl3pPr marL="1143000" indent="-228600">
              <a:tabLst>
                <a:tab pos="228600" algn="l"/>
              </a:tabLst>
              <a:defRPr sz="2400">
                <a:solidFill>
                  <a:schemeClr val="tx1"/>
                </a:solidFill>
                <a:latin typeface="Arial" panose="020B0604020202020204" pitchFamily="34" charset="0"/>
              </a:defRPr>
            </a:lvl3pPr>
            <a:lvl4pPr marL="1600200" indent="-228600">
              <a:tabLst>
                <a:tab pos="228600" algn="l"/>
              </a:tabLst>
              <a:defRPr sz="2400">
                <a:solidFill>
                  <a:schemeClr val="tx1"/>
                </a:solidFill>
                <a:latin typeface="Arial" panose="020B0604020202020204" pitchFamily="34" charset="0"/>
              </a:defRPr>
            </a:lvl4pPr>
            <a:lvl5pPr marL="2057400" indent="-228600">
              <a:tabLst>
                <a:tab pos="228600" algn="l"/>
              </a:tabLst>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lr>
                <a:srgbClr val="FF9900"/>
              </a:buClr>
              <a:buFont typeface="Wingdings" panose="05000000000000000000" pitchFamily="2" charset="2"/>
              <a:tabLst>
                <a:tab pos="228600" algn="l"/>
              </a:tabLst>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lr>
                <a:srgbClr val="FF9900"/>
              </a:buClr>
              <a:buFont typeface="Wingdings" panose="05000000000000000000" pitchFamily="2" charset="2"/>
              <a:tabLst>
                <a:tab pos="228600" algn="l"/>
              </a:tabLst>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lr>
                <a:srgbClr val="FF9900"/>
              </a:buClr>
              <a:buFont typeface="Wingdings" panose="05000000000000000000" pitchFamily="2" charset="2"/>
              <a:tabLst>
                <a:tab pos="228600" algn="l"/>
              </a:tabLst>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lr>
                <a:srgbClr val="FF9900"/>
              </a:buClr>
              <a:buFont typeface="Wingdings" panose="05000000000000000000" pitchFamily="2" charset="2"/>
              <a:tabLst>
                <a:tab pos="228600" algn="l"/>
              </a:tabLst>
              <a:defRPr sz="2400">
                <a:solidFill>
                  <a:schemeClr val="tx1"/>
                </a:solidFill>
                <a:latin typeface="Arial" panose="020B0604020202020204" pitchFamily="34" charset="0"/>
              </a:defRPr>
            </a:lvl9pPr>
          </a:lstStyle>
          <a:p>
            <a:pPr defTabSz="914400" eaLnBrk="0" fontAlgn="base" hangingPunct="0">
              <a:spcBef>
                <a:spcPct val="0"/>
              </a:spcBef>
              <a:spcAft>
                <a:spcPts val="600"/>
              </a:spcAft>
              <a:buFont typeface="Wingdings" panose="05000000000000000000" pitchFamily="2" charset="2"/>
              <a:buAutoNum type="arabicPeriod" startAt="9"/>
            </a:pPr>
            <a:r>
              <a:rPr lang="en-GB" altLang="en-US" sz="1800" b="1" dirty="0" smtClean="0">
                <a:solidFill>
                  <a:srgbClr val="000000"/>
                </a:solidFill>
                <a:ea typeface="Times New Roman" panose="02020603050405020304" pitchFamily="18" charset="0"/>
                <a:cs typeface="Arial" panose="020B0604020202020204" pitchFamily="34" charset="0"/>
              </a:rPr>
              <a:t>Observing Systems </a:t>
            </a:r>
            <a:r>
              <a:rPr lang="en-GB" altLang="en-US" sz="1800" dirty="0" smtClean="0">
                <a:solidFill>
                  <a:srgbClr val="000000"/>
                </a:solidFill>
                <a:ea typeface="Times New Roman" panose="02020603050405020304" pitchFamily="18" charset="0"/>
                <a:cs typeface="Arial" panose="020B0604020202020204" pitchFamily="34" charset="0"/>
              </a:rPr>
              <a:t>(e.g. basic synoptic network, AWS network, radar and satellite information receiving stations etc.)</a:t>
            </a:r>
            <a:endParaRPr lang="en-US" altLang="en-US" sz="1800" dirty="0" smtClean="0">
              <a:solidFill>
                <a:srgbClr val="000000"/>
              </a:solidFill>
              <a:ea typeface="SimSun" panose="02010600030101010101" pitchFamily="2" charset="-122"/>
              <a:cs typeface="Times New Roman" panose="02020603050405020304" pitchFamily="18" charset="0"/>
            </a:endParaRPr>
          </a:p>
          <a:p>
            <a:pPr defTabSz="914400" eaLnBrk="0" fontAlgn="base" hangingPunct="0">
              <a:spcBef>
                <a:spcPct val="0"/>
              </a:spcBef>
              <a:spcAft>
                <a:spcPts val="600"/>
              </a:spcAft>
              <a:buFont typeface="Wingdings" panose="05000000000000000000" pitchFamily="2" charset="2"/>
              <a:buAutoNum type="arabicPeriod" startAt="9"/>
            </a:pPr>
            <a:r>
              <a:rPr lang="en-GB" altLang="en-US" sz="1800" b="1" dirty="0" smtClean="0">
                <a:solidFill>
                  <a:srgbClr val="000000"/>
                </a:solidFill>
                <a:ea typeface="Times New Roman" panose="02020603050405020304" pitchFamily="18" charset="0"/>
                <a:cs typeface="Arial" panose="020B0604020202020204" pitchFamily="34" charset="0"/>
              </a:rPr>
              <a:t>Workshop </a:t>
            </a:r>
            <a:r>
              <a:rPr lang="en-GB" altLang="en-US" sz="1800" dirty="0" smtClean="0">
                <a:solidFill>
                  <a:srgbClr val="000000"/>
                </a:solidFill>
                <a:ea typeface="Times New Roman" panose="02020603050405020304" pitchFamily="18" charset="0"/>
                <a:cs typeface="Arial" panose="020B0604020202020204" pitchFamily="34" charset="0"/>
              </a:rPr>
              <a:t>(to provide title, duration and summary outcome of the training workshops arranged for the forecasters, emergency managers, media, school officials, general public etc. during the reporting period)</a:t>
            </a:r>
          </a:p>
          <a:p>
            <a:pPr defTabSz="914400" eaLnBrk="0" fontAlgn="base" hangingPunct="0">
              <a:spcBef>
                <a:spcPct val="0"/>
              </a:spcBef>
              <a:spcAft>
                <a:spcPts val="600"/>
              </a:spcAft>
              <a:buFont typeface="Wingdings" panose="05000000000000000000" pitchFamily="2" charset="2"/>
              <a:buAutoNum type="arabicPeriod" startAt="9"/>
            </a:pPr>
            <a:r>
              <a:rPr lang="en-GB" altLang="en-US" sz="1800" b="1" dirty="0" smtClean="0">
                <a:solidFill>
                  <a:srgbClr val="000000"/>
                </a:solidFill>
                <a:ea typeface="Times New Roman" panose="02020603050405020304" pitchFamily="18" charset="0"/>
                <a:cs typeface="Arial" panose="020B0604020202020204" pitchFamily="34" charset="0"/>
              </a:rPr>
              <a:t>Product usage </a:t>
            </a:r>
            <a:r>
              <a:rPr lang="en-GB" altLang="en-US" sz="1800" dirty="0" smtClean="0">
                <a:solidFill>
                  <a:srgbClr val="000000"/>
                </a:solidFill>
                <a:ea typeface="Times New Roman" panose="02020603050405020304" pitchFamily="18" charset="0"/>
                <a:cs typeface="Arial" panose="020B0604020202020204" pitchFamily="34" charset="0"/>
              </a:rPr>
              <a:t>(to select various products which are available from participating global and regional centres and are used in making forecasts at national level etc.)</a:t>
            </a:r>
          </a:p>
          <a:p>
            <a:pPr defTabSz="914400" eaLnBrk="0" fontAlgn="base" hangingPunct="0">
              <a:spcBef>
                <a:spcPct val="0"/>
              </a:spcBef>
              <a:spcAft>
                <a:spcPts val="600"/>
              </a:spcAft>
              <a:buFont typeface="Wingdings" panose="05000000000000000000" pitchFamily="2" charset="2"/>
              <a:buAutoNum type="arabicPeriod" startAt="9"/>
            </a:pPr>
            <a:r>
              <a:rPr lang="en-GB" altLang="en-US" sz="1800" b="1" dirty="0" smtClean="0">
                <a:solidFill>
                  <a:srgbClr val="000000"/>
                </a:solidFill>
                <a:ea typeface="Times New Roman" panose="02020603050405020304" pitchFamily="18" charset="0"/>
                <a:cs typeface="Arial" panose="020B0604020202020204" pitchFamily="34" charset="0"/>
              </a:rPr>
              <a:t>Local forecasting tools </a:t>
            </a:r>
            <a:r>
              <a:rPr lang="en-GB" altLang="en-US" sz="1800" dirty="0" smtClean="0">
                <a:solidFill>
                  <a:srgbClr val="000000"/>
                </a:solidFill>
                <a:ea typeface="Times New Roman" panose="02020603050405020304" pitchFamily="18" charset="0"/>
                <a:cs typeface="Arial" panose="020B0604020202020204" pitchFamily="34" charset="0"/>
              </a:rPr>
              <a:t>(to provide information about the existing forecasting tools used at the NMHS and any new forecasting tool implemented at the NMHS etc.)</a:t>
            </a:r>
          </a:p>
          <a:p>
            <a:pPr defTabSz="914400" eaLnBrk="0" fontAlgn="base" hangingPunct="0">
              <a:spcBef>
                <a:spcPct val="0"/>
              </a:spcBef>
              <a:spcAft>
                <a:spcPts val="600"/>
              </a:spcAft>
              <a:buFont typeface="Wingdings" panose="05000000000000000000" pitchFamily="2" charset="2"/>
              <a:buAutoNum type="arabicPeriod" startAt="9"/>
            </a:pPr>
            <a:r>
              <a:rPr lang="en-GB" altLang="en-US" sz="1800" b="1" dirty="0" smtClean="0">
                <a:solidFill>
                  <a:srgbClr val="000000"/>
                </a:solidFill>
                <a:ea typeface="Times New Roman" panose="02020603050405020304" pitchFamily="18" charset="0"/>
                <a:cs typeface="Arial" panose="020B0604020202020204" pitchFamily="34" charset="0"/>
              </a:rPr>
              <a:t>Resources</a:t>
            </a:r>
            <a:r>
              <a:rPr lang="en-GB" altLang="en-US" sz="1800" dirty="0" smtClean="0">
                <a:solidFill>
                  <a:srgbClr val="000000"/>
                </a:solidFill>
                <a:ea typeface="Times New Roman" panose="02020603050405020304" pitchFamily="18" charset="0"/>
                <a:cs typeface="Arial" panose="020B0604020202020204" pitchFamily="34" charset="0"/>
              </a:rPr>
              <a:t> (to provide information about the budget of NMHS and the number of forecasters and observers working in NMHS etc.)</a:t>
            </a:r>
            <a:endParaRPr lang="en-GB" altLang="en-US" sz="1800" b="1" dirty="0" smtClean="0">
              <a:solidFill>
                <a:srgbClr val="000000"/>
              </a:solidFill>
              <a:ea typeface="Times New Roman" panose="02020603050405020304" pitchFamily="18" charset="0"/>
              <a:cs typeface="Arial" panose="020B0604020202020204" pitchFamily="34" charset="0"/>
            </a:endParaRPr>
          </a:p>
          <a:p>
            <a:pPr defTabSz="914400" eaLnBrk="0" fontAlgn="base" hangingPunct="0">
              <a:spcBef>
                <a:spcPct val="0"/>
              </a:spcBef>
              <a:spcAft>
                <a:spcPts val="600"/>
              </a:spcAft>
              <a:buFont typeface="Wingdings" panose="05000000000000000000" pitchFamily="2" charset="2"/>
              <a:buAutoNum type="arabicPeriod" startAt="9"/>
            </a:pPr>
            <a:r>
              <a:rPr lang="en-GB" altLang="en-US" sz="1800" b="1" dirty="0" smtClean="0">
                <a:solidFill>
                  <a:srgbClr val="000000"/>
                </a:solidFill>
                <a:ea typeface="Times New Roman" panose="02020603050405020304" pitchFamily="18" charset="0"/>
                <a:cs typeface="Arial" panose="020B0604020202020204" pitchFamily="34" charset="0"/>
              </a:rPr>
              <a:t>Case Studies </a:t>
            </a:r>
            <a:r>
              <a:rPr lang="en-GB" altLang="en-US" sz="1800" dirty="0" smtClean="0">
                <a:solidFill>
                  <a:srgbClr val="000000"/>
                </a:solidFill>
                <a:ea typeface="Times New Roman" panose="02020603050405020304" pitchFamily="18" charset="0"/>
                <a:cs typeface="Arial" panose="020B0604020202020204" pitchFamily="34" charset="0"/>
              </a:rPr>
              <a:t>(to provide title and description of case studies related to the severe event(s) observed during the reporting period, key findings of the study etc.)</a:t>
            </a:r>
          </a:p>
          <a:p>
            <a:pPr defTabSz="914400" eaLnBrk="0" fontAlgn="base" hangingPunct="0">
              <a:spcBef>
                <a:spcPct val="0"/>
              </a:spcBef>
              <a:spcAft>
                <a:spcPts val="600"/>
              </a:spcAft>
              <a:buFont typeface="Wingdings" panose="05000000000000000000" pitchFamily="2" charset="2"/>
              <a:buAutoNum type="arabicPeriod" startAt="9"/>
            </a:pPr>
            <a:r>
              <a:rPr lang="en-GB" altLang="en-US" sz="1800" b="1" dirty="0" smtClean="0">
                <a:solidFill>
                  <a:srgbClr val="000000"/>
                </a:solidFill>
                <a:ea typeface="Times New Roman" panose="02020603050405020304" pitchFamily="18" charset="0"/>
                <a:cs typeface="Arial" panose="020B0604020202020204" pitchFamily="34" charset="0"/>
              </a:rPr>
              <a:t>Related projects </a:t>
            </a:r>
            <a:r>
              <a:rPr lang="en-GB" altLang="en-US" sz="1800" dirty="0" smtClean="0">
                <a:solidFill>
                  <a:srgbClr val="000000"/>
                </a:solidFill>
                <a:ea typeface="Times New Roman" panose="02020603050405020304" pitchFamily="18" charset="0"/>
                <a:cs typeface="Arial" panose="020B0604020202020204" pitchFamily="34" charset="0"/>
              </a:rPr>
              <a:t>(to provide information about the on-going and new related projects etc.)</a:t>
            </a:r>
            <a:endParaRPr lang="en-US" altLang="en-US" sz="1800" dirty="0" smtClean="0">
              <a:solidFill>
                <a:srgbClr val="000000"/>
              </a:solidFill>
              <a:ea typeface="SimSun" panose="02010600030101010101" pitchFamily="2" charset="-122"/>
              <a:cs typeface="Times New Roman" panose="02020603050405020304" pitchFamily="18" charset="0"/>
            </a:endParaRPr>
          </a:p>
        </p:txBody>
      </p:sp>
      <p:sp>
        <p:nvSpPr>
          <p:cNvPr id="5" name="Rectangle 5"/>
          <p:cNvSpPr>
            <a:spLocks noChangeArrowheads="1"/>
          </p:cNvSpPr>
          <p:nvPr/>
        </p:nvSpPr>
        <p:spPr bwMode="auto">
          <a:xfrm>
            <a:off x="180975" y="15875"/>
            <a:ext cx="892968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9pPr>
          </a:lstStyle>
          <a:p>
            <a:pPr algn="ctr" defTabSz="914400" eaLnBrk="0" fontAlgn="base" hangingPunct="0">
              <a:spcBef>
                <a:spcPct val="0"/>
              </a:spcBef>
              <a:spcAft>
                <a:spcPct val="0"/>
              </a:spcAft>
              <a:buClr>
                <a:srgbClr val="FF9900"/>
              </a:buClr>
              <a:buFont typeface="Wingdings" panose="05000000000000000000" pitchFamily="2" charset="2"/>
              <a:buNone/>
            </a:pPr>
            <a:r>
              <a:rPr lang="en-GB" altLang="en-US" sz="2200" b="1" dirty="0" smtClean="0">
                <a:solidFill>
                  <a:srgbClr val="002060"/>
                </a:solidFill>
                <a:ea typeface="MS Mincho" panose="02020609040205080304" pitchFamily="49" charset="-128"/>
                <a:cs typeface="Arial" panose="020B0604020202020204" pitchFamily="34" charset="0"/>
              </a:rPr>
              <a:t>Quarterly Progress</a:t>
            </a:r>
            <a:r>
              <a:rPr lang="en-GB" altLang="en-US" sz="2200" b="1" dirty="0" smtClean="0">
                <a:solidFill>
                  <a:srgbClr val="002060"/>
                </a:solidFill>
                <a:ea typeface="Times New Roman" panose="02020603050405020304" pitchFamily="18" charset="0"/>
                <a:cs typeface="Arial" panose="020B0604020202020204" pitchFamily="34" charset="0"/>
              </a:rPr>
              <a:t> Report </a:t>
            </a:r>
            <a:endParaRPr lang="en-US" altLang="en-US" sz="2200" dirty="0" smtClean="0">
              <a:solidFill>
                <a:srgbClr val="002060"/>
              </a:solidFill>
              <a:ea typeface="SimSun" panose="02010600030101010101" pitchFamily="2" charset="-122"/>
              <a:cs typeface="Times New Roman" panose="02020603050405020304" pitchFamily="18" charset="0"/>
            </a:endParaRPr>
          </a:p>
          <a:p>
            <a:pPr algn="ctr" defTabSz="914400" eaLnBrk="0" fontAlgn="base" hangingPunct="0">
              <a:spcBef>
                <a:spcPct val="0"/>
              </a:spcBef>
              <a:spcAft>
                <a:spcPct val="0"/>
              </a:spcAft>
              <a:buClr>
                <a:srgbClr val="FF9900"/>
              </a:buClr>
              <a:buFont typeface="Wingdings" panose="05000000000000000000" pitchFamily="2" charset="2"/>
              <a:buNone/>
            </a:pPr>
            <a:r>
              <a:rPr lang="en-GB" altLang="en-US" sz="2200" i="1" dirty="0" smtClean="0">
                <a:solidFill>
                  <a:srgbClr val="002060"/>
                </a:solidFill>
                <a:ea typeface="Times New Roman" panose="02020603050405020304" pitchFamily="18" charset="0"/>
                <a:cs typeface="Arial" panose="020B0604020202020204" pitchFamily="34" charset="0"/>
              </a:rPr>
              <a:t>Key elements &amp; information to be reported in the Quarterly Progress Report (to be submitted on-line through SWFDP database)</a:t>
            </a:r>
            <a:endParaRPr lang="en-US" altLang="en-US" sz="2200" dirty="0" smtClean="0">
              <a:solidFill>
                <a:srgbClr val="002060"/>
              </a:solidFill>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21155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0" y="-11831"/>
            <a:ext cx="9144001" cy="584775"/>
          </a:xfrm>
          <a:prstGeom prst="rect">
            <a:avLst/>
          </a:prstGeom>
          <a:noFill/>
          <a:ln w="9525">
            <a:noFill/>
            <a:miter lim="800000"/>
            <a:headEnd/>
            <a:tailEnd/>
          </a:ln>
          <a:extLst/>
        </p:spPr>
        <p:txBody>
          <a:bodyPr anchor="ctr"/>
          <a:lstStyle>
            <a:defPPr>
              <a:defRPr lang="en-US"/>
            </a:defPPr>
            <a:lvl1pPr algn="ctr" defTabSz="914400" fontAlgn="base">
              <a:spcBef>
                <a:spcPct val="0"/>
              </a:spcBef>
              <a:spcAft>
                <a:spcPct val="0"/>
              </a:spcAft>
              <a:defRPr sz="3200" b="1">
                <a:solidFill>
                  <a:srgbClr val="000066"/>
                </a:solidFill>
                <a:latin typeface="Arial" charset="0"/>
                <a:cs typeface="Arial" charset="0"/>
              </a:defRPr>
            </a:lvl1pPr>
          </a:lstStyle>
          <a:p>
            <a:r>
              <a:rPr lang="en-US" sz="2600" dirty="0" smtClean="0"/>
              <a:t>Conclusions</a:t>
            </a:r>
            <a:endParaRPr lang="en-US" sz="2200" dirty="0"/>
          </a:p>
        </p:txBody>
      </p:sp>
      <p:sp>
        <p:nvSpPr>
          <p:cNvPr id="5" name="Rectangle 4"/>
          <p:cNvSpPr/>
          <p:nvPr/>
        </p:nvSpPr>
        <p:spPr>
          <a:xfrm>
            <a:off x="558140" y="515905"/>
            <a:ext cx="8193974" cy="2862322"/>
          </a:xfrm>
          <a:prstGeom prst="rect">
            <a:avLst/>
          </a:prstGeom>
        </p:spPr>
        <p:txBody>
          <a:bodyPr wrap="square">
            <a:spAutoFit/>
          </a:bodyPr>
          <a:lstStyle/>
          <a:p>
            <a:pPr lvl="0" indent="-342000" algn="just" defTabSz="914400" eaLnBrk="0" fontAlgn="base" hangingPunct="0">
              <a:spcBef>
                <a:spcPct val="0"/>
              </a:spcBef>
              <a:spcAft>
                <a:spcPct val="0"/>
              </a:spcAft>
              <a:buFont typeface="Courier New" panose="02070309020205020404" pitchFamily="49" charset="0"/>
              <a:buChar char="o"/>
              <a:defRPr/>
            </a:pPr>
            <a:r>
              <a:rPr lang="en-US" altLang="en-US" kern="0" dirty="0" smtClean="0">
                <a:solidFill>
                  <a:srgbClr val="000000"/>
                </a:solidFill>
                <a:latin typeface="Arial" panose="020B0604020202020204" pitchFamily="34" charset="0"/>
              </a:rPr>
              <a:t>Since its inception in 2006, SWFDP has proven to bring significant benefits for participating Members in improving forecasts of high impact weather and warning services, thus contributing to DRR, climate change adaptation and resilience, and socioeconomic development etc.</a:t>
            </a:r>
          </a:p>
          <a:p>
            <a:pPr lvl="0" indent="-342000" algn="just" defTabSz="914400" eaLnBrk="0" fontAlgn="base" hangingPunct="0">
              <a:spcBef>
                <a:spcPct val="0"/>
              </a:spcBef>
              <a:spcAft>
                <a:spcPct val="0"/>
              </a:spcAft>
              <a:buFont typeface="Courier New" panose="02070309020205020404" pitchFamily="49" charset="0"/>
              <a:buChar char="o"/>
              <a:defRPr/>
            </a:pPr>
            <a:r>
              <a:rPr lang="en-US" altLang="en-US" kern="0" dirty="0" smtClean="0">
                <a:solidFill>
                  <a:srgbClr val="000000"/>
                </a:solidFill>
                <a:latin typeface="Arial" panose="020B0604020202020204" pitchFamily="34" charset="0"/>
              </a:rPr>
              <a:t>SWFDP concepts and approach is flexible to adjust to the needs of various geographical areas of the world</a:t>
            </a:r>
          </a:p>
          <a:p>
            <a:pPr lvl="0" indent="-342000" algn="just" defTabSz="914400" eaLnBrk="0" fontAlgn="base" hangingPunct="0">
              <a:spcBef>
                <a:spcPct val="0"/>
              </a:spcBef>
              <a:spcAft>
                <a:spcPct val="0"/>
              </a:spcAft>
              <a:buFont typeface="Courier New" panose="02070309020205020404" pitchFamily="49" charset="0"/>
              <a:buChar char="o"/>
              <a:defRPr/>
            </a:pPr>
            <a:r>
              <a:rPr lang="en-US" altLang="en-US" kern="0" dirty="0" smtClean="0">
                <a:solidFill>
                  <a:srgbClr val="000000"/>
                </a:solidFill>
                <a:latin typeface="Arial" panose="020B0604020202020204" pitchFamily="34" charset="0"/>
              </a:rPr>
              <a:t>SWFDP has potential for expansion to benefit more developing countries including LDCs and SIDS/MITs</a:t>
            </a:r>
          </a:p>
          <a:p>
            <a:pPr lvl="0" indent="-342000" algn="just" defTabSz="914400" eaLnBrk="0" fontAlgn="base" hangingPunct="0">
              <a:spcBef>
                <a:spcPct val="0"/>
              </a:spcBef>
              <a:spcAft>
                <a:spcPct val="0"/>
              </a:spcAft>
              <a:buFont typeface="Courier New" panose="02070309020205020404" pitchFamily="49" charset="0"/>
              <a:buChar char="o"/>
              <a:defRPr/>
            </a:pPr>
            <a:r>
              <a:rPr lang="en-US" altLang="en-US" kern="0" smtClean="0">
                <a:solidFill>
                  <a:srgbClr val="000000"/>
                </a:solidFill>
                <a:latin typeface="Arial" panose="020B0604020202020204" pitchFamily="34" charset="0"/>
              </a:rPr>
              <a:t>It can </a:t>
            </a:r>
            <a:r>
              <a:rPr lang="en-US" altLang="en-US" kern="0" dirty="0" smtClean="0">
                <a:solidFill>
                  <a:srgbClr val="000000"/>
                </a:solidFill>
                <a:latin typeface="Arial" panose="020B0604020202020204" pitchFamily="34" charset="0"/>
              </a:rPr>
              <a:t>potentially provide operational support to  Multi-Hazard Early Warning Systems (MHEWS) at regional and national levels respectively</a:t>
            </a:r>
          </a:p>
        </p:txBody>
      </p:sp>
      <p:sp>
        <p:nvSpPr>
          <p:cNvPr id="6" name="Rectangle 5"/>
          <p:cNvSpPr/>
          <p:nvPr/>
        </p:nvSpPr>
        <p:spPr>
          <a:xfrm>
            <a:off x="558140" y="3868019"/>
            <a:ext cx="8193974" cy="3139321"/>
          </a:xfrm>
          <a:prstGeom prst="rect">
            <a:avLst/>
          </a:prstGeom>
        </p:spPr>
        <p:txBody>
          <a:bodyPr wrap="square">
            <a:spAutoFit/>
          </a:bodyPr>
          <a:lstStyle/>
          <a:p>
            <a:pPr indent="-342000" algn="just" defTabSz="914400" eaLnBrk="0" fontAlgn="base" hangingPunct="0">
              <a:spcBef>
                <a:spcPct val="0"/>
              </a:spcBef>
              <a:spcAft>
                <a:spcPct val="0"/>
              </a:spcAft>
              <a:buFont typeface="Courier New" panose="02070309020205020404" pitchFamily="49" charset="0"/>
              <a:buChar char="o"/>
              <a:defRPr/>
            </a:pPr>
            <a:r>
              <a:rPr lang="en-US" altLang="en-US" kern="0" dirty="0">
                <a:solidFill>
                  <a:srgbClr val="C00000"/>
                </a:solidFill>
                <a:latin typeface="Arial" panose="020B0604020202020204" pitchFamily="34" charset="0"/>
              </a:rPr>
              <a:t>T</a:t>
            </a:r>
            <a:r>
              <a:rPr lang="en-US" altLang="en-US" kern="0" dirty="0" smtClean="0">
                <a:solidFill>
                  <a:srgbClr val="C00000"/>
                </a:solidFill>
                <a:latin typeface="Arial" panose="020B0604020202020204" pitchFamily="34" charset="0"/>
              </a:rPr>
              <a:t>raining </a:t>
            </a:r>
            <a:r>
              <a:rPr lang="en-US" altLang="en-US" kern="0" dirty="0">
                <a:solidFill>
                  <a:srgbClr val="C00000"/>
                </a:solidFill>
                <a:latin typeface="Arial" panose="020B0604020202020204" pitchFamily="34" charset="0"/>
              </a:rPr>
              <a:t>for </a:t>
            </a:r>
            <a:r>
              <a:rPr lang="en-US" altLang="en-US" kern="0" dirty="0" smtClean="0">
                <a:solidFill>
                  <a:srgbClr val="C00000"/>
                </a:solidFill>
                <a:latin typeface="Arial" panose="020B0604020202020204" pitchFamily="34" charset="0"/>
              </a:rPr>
              <a:t>trainers: Sharing of knowledge by trained forecasters with their fellow operational forecasters </a:t>
            </a:r>
          </a:p>
          <a:p>
            <a:pPr lvl="0" indent="-342000" algn="just" defTabSz="914400" eaLnBrk="0" fontAlgn="base" hangingPunct="0">
              <a:spcBef>
                <a:spcPct val="0"/>
              </a:spcBef>
              <a:spcAft>
                <a:spcPct val="0"/>
              </a:spcAft>
              <a:buFont typeface="Courier New" panose="02070309020205020404" pitchFamily="49" charset="0"/>
              <a:buChar char="o"/>
              <a:defRPr/>
            </a:pPr>
            <a:r>
              <a:rPr lang="en-US" altLang="en-US" kern="0" dirty="0">
                <a:solidFill>
                  <a:srgbClr val="C00000"/>
                </a:solidFill>
                <a:latin typeface="Arial" panose="020B0604020202020204" pitchFamily="34" charset="0"/>
              </a:rPr>
              <a:t>Commitment of NMHSs for sending feedback on regular basis</a:t>
            </a:r>
          </a:p>
          <a:p>
            <a:pPr lvl="0" indent="-342000" algn="just" defTabSz="914400" eaLnBrk="0" fontAlgn="base" hangingPunct="0">
              <a:spcBef>
                <a:spcPct val="0"/>
              </a:spcBef>
              <a:spcAft>
                <a:spcPct val="0"/>
              </a:spcAft>
              <a:buFont typeface="Courier New" panose="02070309020205020404" pitchFamily="49" charset="0"/>
              <a:buChar char="o"/>
              <a:defRPr/>
            </a:pPr>
            <a:r>
              <a:rPr lang="en-US" altLang="en-US" kern="0" dirty="0">
                <a:solidFill>
                  <a:srgbClr val="C00000"/>
                </a:solidFill>
                <a:latin typeface="Arial" panose="020B0604020202020204" pitchFamily="34" charset="0"/>
              </a:rPr>
              <a:t>Engagement of NMHSs with users and stakeholders to introduce and implement impact informed forecasts and warnings </a:t>
            </a:r>
          </a:p>
          <a:p>
            <a:pPr lvl="0" indent="-342000" algn="just" defTabSz="914400" eaLnBrk="0" fontAlgn="base" hangingPunct="0">
              <a:spcBef>
                <a:spcPct val="0"/>
              </a:spcBef>
              <a:spcAft>
                <a:spcPct val="0"/>
              </a:spcAft>
              <a:buFont typeface="Courier New" panose="02070309020205020404" pitchFamily="49" charset="0"/>
              <a:buChar char="o"/>
              <a:defRPr/>
            </a:pPr>
            <a:r>
              <a:rPr lang="en-US" altLang="en-US" kern="0" dirty="0">
                <a:solidFill>
                  <a:srgbClr val="C00000"/>
                </a:solidFill>
                <a:latin typeface="Arial" panose="020B0604020202020204" pitchFamily="34" charset="0"/>
              </a:rPr>
              <a:t>How to sustain capacity development </a:t>
            </a:r>
            <a:r>
              <a:rPr lang="en-US" altLang="en-US" kern="0" dirty="0" smtClean="0">
                <a:solidFill>
                  <a:srgbClr val="C00000"/>
                </a:solidFill>
                <a:latin typeface="Arial" panose="020B0604020202020204" pitchFamily="34" charset="0"/>
              </a:rPr>
              <a:t>process</a:t>
            </a:r>
          </a:p>
          <a:p>
            <a:pPr indent="-342000" algn="just" defTabSz="914400" eaLnBrk="0" fontAlgn="base" hangingPunct="0">
              <a:spcBef>
                <a:spcPct val="0"/>
              </a:spcBef>
              <a:spcAft>
                <a:spcPct val="0"/>
              </a:spcAft>
              <a:buFont typeface="Courier New" panose="02070309020205020404" pitchFamily="49" charset="0"/>
              <a:buChar char="o"/>
              <a:defRPr/>
            </a:pPr>
            <a:r>
              <a:rPr lang="en-US" altLang="en-US" kern="0" dirty="0" smtClean="0">
                <a:solidFill>
                  <a:srgbClr val="C00000"/>
                </a:solidFill>
                <a:latin typeface="Arial" panose="020B0604020202020204" pitchFamily="34" charset="0"/>
              </a:rPr>
              <a:t>As SWFDP regional subprojects are supported through extra-budgetary resources, it is quite challenging on how to ensure resources to continue existing subprojects and develop new subprojects, plus develop synergies with other relevant projects (like FFGS, CIFDP etc.)</a:t>
            </a:r>
          </a:p>
          <a:p>
            <a:pPr lvl="0" indent="-342000" algn="just" defTabSz="914400" eaLnBrk="0" fontAlgn="base" hangingPunct="0">
              <a:spcBef>
                <a:spcPct val="0"/>
              </a:spcBef>
              <a:spcAft>
                <a:spcPct val="0"/>
              </a:spcAft>
              <a:buFont typeface="Courier New" panose="02070309020205020404" pitchFamily="49" charset="0"/>
              <a:buChar char="o"/>
              <a:defRPr/>
            </a:pPr>
            <a:endParaRPr lang="en-US" altLang="en-US" kern="0" dirty="0" smtClean="0">
              <a:solidFill>
                <a:srgbClr val="C00000"/>
              </a:solidFill>
              <a:latin typeface="Arial" panose="020B0604020202020204" pitchFamily="34" charset="0"/>
            </a:endParaRPr>
          </a:p>
        </p:txBody>
      </p:sp>
      <p:sp>
        <p:nvSpPr>
          <p:cNvPr id="7" name="Text Box 8"/>
          <p:cNvSpPr txBox="1">
            <a:spLocks noChangeArrowheads="1"/>
          </p:cNvSpPr>
          <p:nvPr/>
        </p:nvSpPr>
        <p:spPr bwMode="auto">
          <a:xfrm>
            <a:off x="0" y="3378227"/>
            <a:ext cx="9144000" cy="584775"/>
          </a:xfrm>
          <a:prstGeom prst="rect">
            <a:avLst/>
          </a:prstGeom>
          <a:noFill/>
          <a:ln w="9525">
            <a:noFill/>
            <a:miter lim="800000"/>
            <a:headEnd/>
            <a:tailEnd/>
          </a:ln>
          <a:extLst/>
        </p:spPr>
        <p:txBody>
          <a:bodyPr anchor="ctr"/>
          <a:lstStyle>
            <a:defPPr>
              <a:defRPr lang="en-US"/>
            </a:defPPr>
            <a:lvl1pPr algn="ctr" defTabSz="914400" fontAlgn="base">
              <a:spcBef>
                <a:spcPct val="0"/>
              </a:spcBef>
              <a:spcAft>
                <a:spcPct val="0"/>
              </a:spcAft>
              <a:defRPr sz="3200" b="1">
                <a:solidFill>
                  <a:srgbClr val="000066"/>
                </a:solidFill>
                <a:latin typeface="Arial" charset="0"/>
                <a:cs typeface="Arial" charset="0"/>
              </a:defRPr>
            </a:lvl1pPr>
          </a:lstStyle>
          <a:p>
            <a:r>
              <a:rPr lang="en-US" sz="2600" dirty="0" smtClean="0">
                <a:solidFill>
                  <a:srgbClr val="C00000"/>
                </a:solidFill>
              </a:rPr>
              <a:t>Challenges/ Implications</a:t>
            </a:r>
            <a:endParaRPr lang="en-US" sz="2200" dirty="0">
              <a:solidFill>
                <a:srgbClr val="C00000"/>
              </a:solidFill>
            </a:endParaRPr>
          </a:p>
        </p:txBody>
      </p:sp>
    </p:spTree>
    <p:extLst>
      <p:ext uri="{BB962C8B-B14F-4D97-AF65-F5344CB8AC3E}">
        <p14:creationId xmlns:p14="http://schemas.microsoft.com/office/powerpoint/2010/main" val="135423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ppt_x</p:attrName>
                                        </p:attrNameLst>
                                      </p:cBhvr>
                                      <p:tavLst>
                                        <p:tav tm="0">
                                          <p:val>
                                            <p:strVal val="#ppt_x"/>
                                          </p:val>
                                        </p:tav>
                                        <p:tav tm="100000">
                                          <p:val>
                                            <p:strVal val="#ppt_x"/>
                                          </p:val>
                                        </p:tav>
                                      </p:tavLst>
                                    </p:anim>
                                    <p:anim calcmode="lin" valueType="num">
                                      <p:cBhvr>
                                        <p:cTn id="16"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57200" y="200237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rgbClr val="000090"/>
                </a:solidFill>
              </a:rPr>
              <a:t>Thank you</a:t>
            </a:r>
          </a:p>
          <a:p>
            <a:r>
              <a:rPr lang="en-US" sz="4800" dirty="0" smtClean="0">
                <a:solidFill>
                  <a:srgbClr val="000090"/>
                </a:solidFill>
              </a:rPr>
              <a:t>Merci</a:t>
            </a:r>
            <a:endParaRPr lang="en-US" sz="4800" dirty="0">
              <a:solidFill>
                <a:srgbClr val="000090"/>
              </a:solidFill>
            </a:endParaRPr>
          </a:p>
        </p:txBody>
      </p:sp>
    </p:spTree>
    <p:extLst>
      <p:ext uri="{BB962C8B-B14F-4D97-AF65-F5344CB8AC3E}">
        <p14:creationId xmlns:p14="http://schemas.microsoft.com/office/powerpoint/2010/main" val="380228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654"/>
            <a:ext cx="9143999" cy="743089"/>
          </a:xfrm>
        </p:spPr>
        <p:txBody>
          <a:bodyPr vert="horz" lIns="91440" tIns="45720" rIns="91440" bIns="45720" rtlCol="0" anchor="ctr">
            <a:normAutofit/>
          </a:bodyPr>
          <a:lstStyle/>
          <a:p>
            <a:r>
              <a:rPr lang="en-US" sz="3600" b="1" dirty="0" smtClean="0">
                <a:solidFill>
                  <a:srgbClr val="000066"/>
                </a:solidFill>
              </a:rPr>
              <a:t>Weather</a:t>
            </a:r>
            <a:r>
              <a:rPr lang="en-US" sz="2600" b="1" dirty="0">
                <a:solidFill>
                  <a:srgbClr val="000066"/>
                </a:solidFill>
              </a:rPr>
              <a:t>: </a:t>
            </a:r>
            <a:r>
              <a:rPr lang="en-US" sz="2400" b="1" dirty="0">
                <a:solidFill>
                  <a:srgbClr val="000066"/>
                </a:solidFill>
              </a:rPr>
              <a:t>A </a:t>
            </a:r>
            <a:r>
              <a:rPr lang="en-US" sz="2400" b="1" dirty="0" smtClean="0">
                <a:solidFill>
                  <a:srgbClr val="000066"/>
                </a:solidFill>
              </a:rPr>
              <a:t>basic function of NMHSs &amp; a core </a:t>
            </a:r>
            <a:r>
              <a:rPr lang="en-US" sz="2400" b="1" dirty="0">
                <a:solidFill>
                  <a:srgbClr val="000066"/>
                </a:solidFill>
              </a:rPr>
              <a:t>business of WMO </a:t>
            </a:r>
          </a:p>
        </p:txBody>
      </p:sp>
      <p:sp>
        <p:nvSpPr>
          <p:cNvPr id="3" name="Rectangle 2"/>
          <p:cNvSpPr/>
          <p:nvPr/>
        </p:nvSpPr>
        <p:spPr>
          <a:xfrm>
            <a:off x="528637" y="961957"/>
            <a:ext cx="8229600" cy="5509200"/>
          </a:xfrm>
          <a:prstGeom prst="rect">
            <a:avLst/>
          </a:prstGeom>
        </p:spPr>
        <p:txBody>
          <a:bodyPr wrap="square">
            <a:spAutoFit/>
          </a:bodyPr>
          <a:lstStyle/>
          <a:p>
            <a:pPr algn="just"/>
            <a:r>
              <a:rPr lang="en-GB" sz="1600" b="1" dirty="0">
                <a:latin typeface="Verdana"/>
                <a:ea typeface="SimSun"/>
                <a:cs typeface="Arial"/>
              </a:rPr>
              <a:t>The Weather </a:t>
            </a:r>
            <a:r>
              <a:rPr lang="en-GB" sz="1600" b="1" dirty="0" smtClean="0">
                <a:latin typeface="Verdana"/>
                <a:ea typeface="SimSun"/>
                <a:cs typeface="Arial"/>
              </a:rPr>
              <a:t>business </a:t>
            </a:r>
            <a:r>
              <a:rPr lang="en-GB" sz="1600" dirty="0" smtClean="0">
                <a:latin typeface="Verdana"/>
                <a:ea typeface="SimSun"/>
                <a:cs typeface="Arial"/>
              </a:rPr>
              <a:t>can be defined as integrated </a:t>
            </a:r>
            <a:r>
              <a:rPr lang="en-GB" sz="1600" dirty="0">
                <a:latin typeface="Verdana"/>
                <a:ea typeface="SimSun"/>
                <a:cs typeface="Arial"/>
              </a:rPr>
              <a:t>process of providing weather and climate information and services. </a:t>
            </a:r>
            <a:endParaRPr lang="en-GB" sz="1600" dirty="0" smtClean="0">
              <a:latin typeface="Verdana"/>
              <a:ea typeface="SimSun"/>
              <a:cs typeface="Arial"/>
            </a:endParaRPr>
          </a:p>
          <a:p>
            <a:pPr algn="just"/>
            <a:endParaRPr lang="en-GB" sz="1600" dirty="0" smtClean="0">
              <a:latin typeface="Verdana"/>
              <a:ea typeface="SimSun"/>
              <a:cs typeface="Arial"/>
            </a:endParaRPr>
          </a:p>
          <a:p>
            <a:pPr lvl="0" algn="just"/>
            <a:r>
              <a:rPr lang="en-GB" sz="1600" dirty="0" smtClean="0">
                <a:solidFill>
                  <a:prstClr val="black"/>
                </a:solidFill>
                <a:latin typeface="Verdana"/>
                <a:ea typeface="SimSun"/>
                <a:cs typeface="Arial"/>
              </a:rPr>
              <a:t>As part of Weather business, </a:t>
            </a:r>
            <a:r>
              <a:rPr lang="en-GB" sz="1600" b="1" dirty="0" smtClean="0">
                <a:solidFill>
                  <a:srgbClr val="C00000"/>
                </a:solidFill>
                <a:latin typeface="Verdana"/>
                <a:ea typeface="SimSun"/>
                <a:cs typeface="Arial"/>
              </a:rPr>
              <a:t>the </a:t>
            </a:r>
            <a:r>
              <a:rPr lang="en-GB" sz="1600" b="1" dirty="0">
                <a:solidFill>
                  <a:srgbClr val="C00000"/>
                </a:solidFill>
                <a:latin typeface="Verdana"/>
                <a:ea typeface="SimSun"/>
                <a:cs typeface="Arial"/>
              </a:rPr>
              <a:t>weather information and </a:t>
            </a:r>
            <a:r>
              <a:rPr lang="en-GB" sz="1600" b="1" dirty="0" smtClean="0">
                <a:solidFill>
                  <a:srgbClr val="C00000"/>
                </a:solidFill>
                <a:latin typeface="Verdana"/>
                <a:ea typeface="SimSun"/>
                <a:cs typeface="Arial"/>
              </a:rPr>
              <a:t>services</a:t>
            </a:r>
            <a:r>
              <a:rPr lang="en-GB" sz="1600" b="1" dirty="0">
                <a:solidFill>
                  <a:srgbClr val="C00000"/>
                </a:solidFill>
                <a:latin typeface="Verdana"/>
                <a:ea typeface="SimSun"/>
                <a:cs typeface="Arial"/>
              </a:rPr>
              <a:t> </a:t>
            </a:r>
            <a:r>
              <a:rPr lang="en-GB" sz="1600" b="1" dirty="0" smtClean="0">
                <a:solidFill>
                  <a:srgbClr val="C00000"/>
                </a:solidFill>
                <a:latin typeface="Verdana"/>
                <a:ea typeface="SimSun"/>
                <a:cs typeface="Arial"/>
              </a:rPr>
              <a:t>is a </a:t>
            </a:r>
            <a:r>
              <a:rPr lang="en-GB" sz="1600" b="1" dirty="0">
                <a:solidFill>
                  <a:srgbClr val="C00000"/>
                </a:solidFill>
                <a:latin typeface="Verdana"/>
                <a:ea typeface="SimSun"/>
                <a:cs typeface="Arial"/>
              </a:rPr>
              <a:t>basic function of NMHSs and a core business of WMO</a:t>
            </a:r>
            <a:r>
              <a:rPr lang="en-GB" sz="1600" b="1" dirty="0">
                <a:solidFill>
                  <a:srgbClr val="00B0F0"/>
                </a:solidFill>
                <a:latin typeface="Verdana"/>
                <a:ea typeface="SimSun"/>
                <a:cs typeface="Arial"/>
              </a:rPr>
              <a:t>  </a:t>
            </a:r>
            <a:r>
              <a:rPr lang="en-GB" sz="1600" dirty="0" smtClean="0">
                <a:solidFill>
                  <a:prstClr val="black"/>
                </a:solidFill>
                <a:latin typeface="Verdana"/>
                <a:ea typeface="SimSun"/>
                <a:cs typeface="Arial"/>
              </a:rPr>
              <a:t>(from </a:t>
            </a:r>
            <a:r>
              <a:rPr lang="en-GB" sz="1600" dirty="0">
                <a:solidFill>
                  <a:prstClr val="black"/>
                </a:solidFill>
                <a:latin typeface="Verdana"/>
                <a:ea typeface="SimSun"/>
                <a:cs typeface="Arial"/>
              </a:rPr>
              <a:t>nowcasting </a:t>
            </a:r>
            <a:r>
              <a:rPr lang="en-GB" sz="1600" dirty="0" smtClean="0">
                <a:solidFill>
                  <a:prstClr val="black"/>
                </a:solidFill>
                <a:latin typeface="Verdana"/>
                <a:ea typeface="SimSun"/>
                <a:cs typeface="Arial"/>
              </a:rPr>
              <a:t>to </a:t>
            </a:r>
            <a:r>
              <a:rPr lang="en-GB" sz="1600" dirty="0">
                <a:solidFill>
                  <a:prstClr val="black"/>
                </a:solidFill>
                <a:latin typeface="Verdana"/>
                <a:ea typeface="SimSun"/>
                <a:cs typeface="Arial"/>
              </a:rPr>
              <a:t>longer-time scale </a:t>
            </a:r>
            <a:r>
              <a:rPr lang="en-GB" sz="1600" dirty="0" smtClean="0">
                <a:solidFill>
                  <a:prstClr val="black"/>
                </a:solidFill>
                <a:latin typeface="Verdana"/>
                <a:ea typeface="SimSun"/>
                <a:cs typeface="Arial"/>
              </a:rPr>
              <a:t>˜</a:t>
            </a:r>
            <a:r>
              <a:rPr lang="en-GB" sz="1600" dirty="0">
                <a:solidFill>
                  <a:prstClr val="black"/>
                </a:solidFill>
                <a:latin typeface="Verdana"/>
                <a:ea typeface="SimSun"/>
                <a:cs typeface="Arial"/>
              </a:rPr>
              <a:t>1 </a:t>
            </a:r>
            <a:r>
              <a:rPr lang="en-GB" sz="1600" dirty="0" smtClean="0">
                <a:solidFill>
                  <a:prstClr val="black"/>
                </a:solidFill>
                <a:latin typeface="Verdana"/>
                <a:ea typeface="SimSun"/>
                <a:cs typeface="Arial"/>
              </a:rPr>
              <a:t>month)</a:t>
            </a:r>
            <a:r>
              <a:rPr lang="en-US" sz="1600" dirty="0" smtClean="0">
                <a:solidFill>
                  <a:prstClr val="black"/>
                </a:solidFill>
                <a:latin typeface="Verdana"/>
                <a:ea typeface="SimSun"/>
                <a:cs typeface="Arial"/>
              </a:rPr>
              <a:t> </a:t>
            </a:r>
          </a:p>
          <a:p>
            <a:pPr lvl="0" algn="just"/>
            <a:endParaRPr lang="en-US" sz="1600" dirty="0">
              <a:solidFill>
                <a:prstClr val="black"/>
              </a:solidFill>
              <a:latin typeface="Verdana"/>
              <a:ea typeface="SimSun"/>
              <a:cs typeface="Arial"/>
            </a:endParaRPr>
          </a:p>
          <a:p>
            <a:pPr marL="285750" lvl="0" indent="-285750" algn="just">
              <a:buFont typeface="Arial" panose="020B0604020202020204" pitchFamily="34" charset="0"/>
              <a:buChar char="•"/>
            </a:pPr>
            <a:r>
              <a:rPr lang="en-US" sz="1600" b="1" dirty="0">
                <a:solidFill>
                  <a:schemeClr val="accent2">
                    <a:lumMod val="75000"/>
                  </a:schemeClr>
                </a:solidFill>
                <a:latin typeface="Verdana"/>
                <a:ea typeface="SimSun"/>
                <a:cs typeface="Arial"/>
              </a:rPr>
              <a:t>Weather is daily business of NMHSs</a:t>
            </a:r>
            <a:r>
              <a:rPr lang="en-US" sz="1600" dirty="0">
                <a:latin typeface="Verdana"/>
                <a:ea typeface="SimSun"/>
                <a:cs typeface="Arial"/>
              </a:rPr>
              <a:t> </a:t>
            </a:r>
            <a:r>
              <a:rPr lang="en-US" sz="1600" dirty="0" smtClean="0">
                <a:latin typeface="Verdana"/>
                <a:ea typeface="SimSun"/>
                <a:cs typeface="Arial"/>
              </a:rPr>
              <a:t>and</a:t>
            </a:r>
            <a:r>
              <a:rPr lang="en-GB" sz="1600" b="1" dirty="0" smtClean="0">
                <a:solidFill>
                  <a:schemeClr val="accent2">
                    <a:lumMod val="75000"/>
                  </a:schemeClr>
                </a:solidFill>
                <a:latin typeface="Verdana"/>
                <a:ea typeface="SimSun"/>
                <a:cs typeface="Arial"/>
              </a:rPr>
              <a:t> </a:t>
            </a:r>
            <a:r>
              <a:rPr lang="en-GB" sz="1600" dirty="0">
                <a:latin typeface="Verdana"/>
                <a:ea typeface="SimSun"/>
                <a:cs typeface="Arial"/>
              </a:rPr>
              <a:t>'extreme weather events'</a:t>
            </a:r>
            <a:r>
              <a:rPr lang="en-GB" sz="1600" b="1" dirty="0">
                <a:solidFill>
                  <a:schemeClr val="accent2">
                    <a:lumMod val="75000"/>
                  </a:schemeClr>
                </a:solidFill>
                <a:latin typeface="Verdana"/>
                <a:ea typeface="SimSun"/>
                <a:cs typeface="Arial"/>
              </a:rPr>
              <a:t> </a:t>
            </a:r>
            <a:r>
              <a:rPr lang="en-GB" sz="1600" dirty="0" smtClean="0">
                <a:latin typeface="Verdana"/>
                <a:ea typeface="SimSun"/>
                <a:cs typeface="Arial"/>
              </a:rPr>
              <a:t>have </a:t>
            </a:r>
            <a:r>
              <a:rPr lang="en-GB" sz="1600" dirty="0">
                <a:latin typeface="Verdana"/>
                <a:ea typeface="SimSun"/>
                <a:cs typeface="Arial"/>
              </a:rPr>
              <a:t>direct relevance to climate extreme and DRR/DPM</a:t>
            </a:r>
            <a:endParaRPr lang="en-US" sz="1600" dirty="0" smtClean="0">
              <a:solidFill>
                <a:prstClr val="black"/>
              </a:solidFill>
              <a:latin typeface="Verdana"/>
              <a:ea typeface="SimSun"/>
              <a:cs typeface="Arial"/>
            </a:endParaRPr>
          </a:p>
          <a:p>
            <a:pPr marL="285750" lvl="0" indent="-285750" algn="just">
              <a:buFont typeface="Arial" panose="020B0604020202020204" pitchFamily="34" charset="0"/>
              <a:buChar char="•"/>
            </a:pPr>
            <a:endParaRPr lang="en-US" sz="1600" dirty="0">
              <a:solidFill>
                <a:prstClr val="black"/>
              </a:solidFill>
              <a:latin typeface="Verdana"/>
              <a:ea typeface="SimSun"/>
              <a:cs typeface="Arial"/>
            </a:endParaRPr>
          </a:p>
          <a:p>
            <a:pPr marL="285750" lvl="0" indent="-285750" algn="just">
              <a:buFont typeface="Arial" panose="020B0604020202020204" pitchFamily="34" charset="0"/>
              <a:buChar char="•"/>
            </a:pPr>
            <a:r>
              <a:rPr lang="en-US" sz="1600" b="1" dirty="0" smtClean="0">
                <a:solidFill>
                  <a:srgbClr val="0070C0"/>
                </a:solidFill>
                <a:latin typeface="Verdana"/>
                <a:ea typeface="SimSun"/>
                <a:cs typeface="Arial"/>
              </a:rPr>
              <a:t>Forecasting and warning services for high impact weather are highly </a:t>
            </a:r>
            <a:r>
              <a:rPr lang="en-US" sz="1600" b="1" dirty="0">
                <a:solidFill>
                  <a:srgbClr val="0070C0"/>
                </a:solidFill>
                <a:latin typeface="Verdana"/>
                <a:ea typeface="SimSun"/>
                <a:cs typeface="Arial"/>
              </a:rPr>
              <a:t>important </a:t>
            </a:r>
            <a:r>
              <a:rPr lang="en-US" sz="1600" dirty="0">
                <a:latin typeface="Verdana"/>
                <a:ea typeface="SimSun"/>
                <a:cs typeface="Arial"/>
              </a:rPr>
              <a:t>for public safety, </a:t>
            </a:r>
            <a:r>
              <a:rPr lang="en-US" sz="1600" dirty="0" smtClean="0">
                <a:latin typeface="Verdana"/>
                <a:ea typeface="SimSun"/>
                <a:cs typeface="Arial"/>
              </a:rPr>
              <a:t>DRR and </a:t>
            </a:r>
            <a:r>
              <a:rPr lang="en-US" sz="1600" dirty="0">
                <a:latin typeface="Verdana"/>
                <a:ea typeface="SimSun"/>
                <a:cs typeface="Arial"/>
              </a:rPr>
              <a:t>sustainable socioeconomic </a:t>
            </a:r>
            <a:r>
              <a:rPr lang="en-US" sz="1600" dirty="0" smtClean="0">
                <a:latin typeface="Verdana"/>
                <a:ea typeface="SimSun"/>
                <a:cs typeface="Arial"/>
              </a:rPr>
              <a:t>development. </a:t>
            </a:r>
            <a:r>
              <a:rPr lang="en-US" sz="1600" dirty="0" smtClean="0">
                <a:solidFill>
                  <a:prstClr val="black"/>
                </a:solidFill>
                <a:latin typeface="Verdana"/>
                <a:ea typeface="SimSun"/>
                <a:cs typeface="Arial"/>
              </a:rPr>
              <a:t>For example, impact </a:t>
            </a:r>
            <a:r>
              <a:rPr lang="en-US" sz="1600" dirty="0">
                <a:solidFill>
                  <a:prstClr val="black"/>
                </a:solidFill>
                <a:latin typeface="Verdana"/>
                <a:ea typeface="SimSun"/>
                <a:cs typeface="Arial"/>
              </a:rPr>
              <a:t>of a tropical cyclone can alone be very devastating </a:t>
            </a:r>
            <a:r>
              <a:rPr lang="en-US" sz="1600" dirty="0" smtClean="0">
                <a:solidFill>
                  <a:prstClr val="black"/>
                </a:solidFill>
                <a:latin typeface="Verdana"/>
                <a:ea typeface="SimSun"/>
                <a:cs typeface="Arial"/>
              </a:rPr>
              <a:t>in terms of loss of life and property as well as for </a:t>
            </a:r>
            <a:r>
              <a:rPr lang="en-US" sz="1600" dirty="0">
                <a:solidFill>
                  <a:prstClr val="black"/>
                </a:solidFill>
                <a:latin typeface="Verdana"/>
                <a:ea typeface="SimSun"/>
                <a:cs typeface="Arial"/>
              </a:rPr>
              <a:t>the economy of a small country (like TC </a:t>
            </a:r>
            <a:r>
              <a:rPr lang="en-US" sz="1600" dirty="0" smtClean="0">
                <a:solidFill>
                  <a:prstClr val="black"/>
                </a:solidFill>
                <a:latin typeface="Verdana"/>
                <a:ea typeface="SimSun"/>
                <a:cs typeface="Arial"/>
              </a:rPr>
              <a:t>Haiyan impact on Philippines, TC Pam impact on </a:t>
            </a:r>
            <a:r>
              <a:rPr lang="en-US" sz="1600" dirty="0">
                <a:solidFill>
                  <a:prstClr val="black"/>
                </a:solidFill>
                <a:latin typeface="Verdana"/>
                <a:ea typeface="SimSun"/>
                <a:cs typeface="Arial"/>
              </a:rPr>
              <a:t>Vanuatu, and </a:t>
            </a:r>
            <a:r>
              <a:rPr lang="en-US" sz="1600" dirty="0" smtClean="0">
                <a:solidFill>
                  <a:prstClr val="black"/>
                </a:solidFill>
                <a:latin typeface="Verdana"/>
                <a:ea typeface="SimSun"/>
                <a:cs typeface="Arial"/>
              </a:rPr>
              <a:t>TC Matthew impact on Haiti)</a:t>
            </a:r>
            <a:endParaRPr lang="en-US" sz="1600" dirty="0">
              <a:solidFill>
                <a:prstClr val="black"/>
              </a:solidFill>
              <a:latin typeface="Verdana"/>
              <a:ea typeface="SimSun"/>
              <a:cs typeface="Arial"/>
            </a:endParaRPr>
          </a:p>
          <a:p>
            <a:pPr marL="285750" lvl="0" indent="-285750" algn="just">
              <a:buFont typeface="Arial" panose="020B0604020202020204" pitchFamily="34" charset="0"/>
              <a:buChar char="•"/>
            </a:pPr>
            <a:endParaRPr lang="en-US" sz="1600" dirty="0" smtClean="0">
              <a:solidFill>
                <a:prstClr val="black"/>
              </a:solidFill>
              <a:latin typeface="Verdana"/>
              <a:ea typeface="SimSun"/>
              <a:cs typeface="Arial"/>
            </a:endParaRPr>
          </a:p>
          <a:p>
            <a:pPr marL="285750" lvl="0" indent="-285750" algn="just">
              <a:buFont typeface="Arial" panose="020B0604020202020204" pitchFamily="34" charset="0"/>
              <a:buChar char="•"/>
            </a:pPr>
            <a:r>
              <a:rPr lang="en-US" sz="1600" b="1" dirty="0" smtClean="0">
                <a:solidFill>
                  <a:srgbClr val="7030A0"/>
                </a:solidFill>
                <a:latin typeface="Verdana"/>
                <a:ea typeface="SimSun"/>
                <a:cs typeface="Arial"/>
              </a:rPr>
              <a:t>Weather is also a manifestation of climate change/ variability  </a:t>
            </a:r>
            <a:r>
              <a:rPr lang="en-US" sz="1600" dirty="0">
                <a:latin typeface="Verdana"/>
                <a:ea typeface="SimSun"/>
                <a:cs typeface="Arial"/>
              </a:rPr>
              <a:t>which  can </a:t>
            </a:r>
            <a:r>
              <a:rPr lang="en-US" sz="1600" dirty="0" smtClean="0">
                <a:solidFill>
                  <a:prstClr val="black"/>
                </a:solidFill>
                <a:latin typeface="Verdana"/>
                <a:ea typeface="SimSun"/>
                <a:cs typeface="Arial"/>
              </a:rPr>
              <a:t>potentially cause </a:t>
            </a:r>
            <a:r>
              <a:rPr lang="en-US" sz="1600" dirty="0">
                <a:solidFill>
                  <a:prstClr val="black"/>
                </a:solidFill>
                <a:latin typeface="Verdana"/>
                <a:ea typeface="SimSun"/>
                <a:cs typeface="Arial"/>
              </a:rPr>
              <a:t>severe weather to become more intense </a:t>
            </a:r>
            <a:r>
              <a:rPr lang="en-US" sz="1600" dirty="0" smtClean="0">
                <a:solidFill>
                  <a:prstClr val="black"/>
                </a:solidFill>
                <a:latin typeface="Verdana"/>
                <a:ea typeface="SimSun"/>
                <a:cs typeface="Arial"/>
              </a:rPr>
              <a:t>and/or frequent. This creates </a:t>
            </a:r>
            <a:r>
              <a:rPr lang="en-US" sz="1600" dirty="0">
                <a:solidFill>
                  <a:prstClr val="black"/>
                </a:solidFill>
                <a:latin typeface="Verdana"/>
                <a:ea typeface="SimSun"/>
                <a:cs typeface="Arial"/>
              </a:rPr>
              <a:t>challenges for NMHSs </a:t>
            </a:r>
            <a:r>
              <a:rPr lang="en-US" sz="1600" dirty="0" smtClean="0">
                <a:solidFill>
                  <a:prstClr val="black"/>
                </a:solidFill>
                <a:latin typeface="Verdana"/>
                <a:ea typeface="SimSun"/>
                <a:cs typeface="Arial"/>
              </a:rPr>
              <a:t>to improve their weather and information services in order to meet the users’ needs in climate change environment. </a:t>
            </a:r>
            <a:endParaRPr lang="en-GB" sz="1600" dirty="0">
              <a:solidFill>
                <a:prstClr val="black"/>
              </a:solidFill>
              <a:latin typeface="Verdana"/>
              <a:ea typeface="SimSun"/>
              <a:cs typeface="Arial"/>
            </a:endParaRPr>
          </a:p>
        </p:txBody>
      </p:sp>
    </p:spTree>
    <p:extLst>
      <p:ext uri="{BB962C8B-B14F-4D97-AF65-F5344CB8AC3E}">
        <p14:creationId xmlns:p14="http://schemas.microsoft.com/office/powerpoint/2010/main" val="73911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1000"/>
                                        <p:tgtEl>
                                          <p:spTgt spid="3">
                                            <p:txEl>
                                              <p:pRg st="8" end="8"/>
                                            </p:txEl>
                                          </p:spTgt>
                                        </p:tgtEl>
                                      </p:cBhvr>
                                    </p:animEffect>
                                    <p:anim calcmode="lin" valueType="num">
                                      <p:cBhvr>
                                        <p:cTn id="2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370" y="0"/>
            <a:ext cx="8813260" cy="894945"/>
          </a:xfrm>
        </p:spPr>
        <p:txBody>
          <a:bodyPr vert="horz" lIns="91440" tIns="45720" rIns="91440" bIns="45720" rtlCol="0" anchor="ctr">
            <a:normAutofit/>
          </a:bodyPr>
          <a:lstStyle/>
          <a:p>
            <a:r>
              <a:rPr lang="en-US" sz="3200" b="1" dirty="0">
                <a:solidFill>
                  <a:srgbClr val="000066"/>
                </a:solidFill>
              </a:rPr>
              <a:t>UN-ISDR: Sendai Framework for DRR 2015-2030</a:t>
            </a:r>
          </a:p>
        </p:txBody>
      </p:sp>
      <p:sp>
        <p:nvSpPr>
          <p:cNvPr id="3" name="Content Placeholder 2"/>
          <p:cNvSpPr>
            <a:spLocks noGrp="1"/>
          </p:cNvSpPr>
          <p:nvPr>
            <p:ph idx="1"/>
          </p:nvPr>
        </p:nvSpPr>
        <p:spPr>
          <a:xfrm>
            <a:off x="301558" y="705254"/>
            <a:ext cx="8550613" cy="5656635"/>
          </a:xfrm>
        </p:spPr>
        <p:txBody>
          <a:bodyPr>
            <a:noAutofit/>
          </a:bodyPr>
          <a:lstStyle/>
          <a:p>
            <a:pPr lvl="0">
              <a:spcAft>
                <a:spcPts val="600"/>
              </a:spcAft>
              <a:tabLst>
                <a:tab pos="540385" algn="l"/>
              </a:tabLst>
            </a:pPr>
            <a:r>
              <a:rPr lang="en-GB" sz="2000" b="1" dirty="0">
                <a:solidFill>
                  <a:srgbClr val="000000"/>
                </a:solidFill>
                <a:latin typeface="+mj-lt"/>
              </a:rPr>
              <a:t>Expected outcome: </a:t>
            </a:r>
            <a:r>
              <a:rPr lang="en-GB" sz="2000" dirty="0">
                <a:latin typeface="+mj-lt"/>
                <a:cs typeface="Times New Roman"/>
                <a:sym typeface="Wingdings"/>
              </a:rPr>
              <a:t></a:t>
            </a:r>
            <a:r>
              <a:rPr lang="en-GB" sz="2000" dirty="0">
                <a:solidFill>
                  <a:srgbClr val="000000"/>
                </a:solidFill>
                <a:latin typeface="+mj-lt"/>
              </a:rPr>
              <a:t> substantial reduction of disaster risk and losses of lives, livelihood, health and assets</a:t>
            </a:r>
            <a:endParaRPr lang="en-US" sz="2000" dirty="0">
              <a:latin typeface="+mj-lt"/>
              <a:cs typeface="Times New Roman"/>
            </a:endParaRPr>
          </a:p>
          <a:p>
            <a:pPr lvl="0">
              <a:spcAft>
                <a:spcPts val="600"/>
              </a:spcAft>
              <a:tabLst>
                <a:tab pos="540385" algn="l"/>
              </a:tabLst>
            </a:pPr>
            <a:r>
              <a:rPr lang="en-GB" sz="2000" b="1" dirty="0">
                <a:solidFill>
                  <a:srgbClr val="000000"/>
                </a:solidFill>
                <a:latin typeface="+mj-lt"/>
              </a:rPr>
              <a:t>Goal: </a:t>
            </a:r>
            <a:r>
              <a:rPr lang="en-GB" sz="2000" dirty="0">
                <a:latin typeface="+mj-lt"/>
                <a:cs typeface="Times New Roman"/>
                <a:sym typeface="Wingdings"/>
              </a:rPr>
              <a:t></a:t>
            </a:r>
            <a:r>
              <a:rPr lang="en-GB" sz="2000" dirty="0">
                <a:solidFill>
                  <a:srgbClr val="000000"/>
                </a:solidFill>
                <a:latin typeface="+mj-lt"/>
              </a:rPr>
              <a:t> Prevent new and reduce existing risk and thus strengthen resilience</a:t>
            </a:r>
            <a:endParaRPr lang="en-US" sz="2000" dirty="0">
              <a:latin typeface="+mj-lt"/>
              <a:cs typeface="Times New Roman"/>
            </a:endParaRPr>
          </a:p>
          <a:p>
            <a:pPr lvl="0">
              <a:spcAft>
                <a:spcPts val="600"/>
              </a:spcAft>
              <a:tabLst>
                <a:tab pos="540385" algn="l"/>
              </a:tabLst>
            </a:pPr>
            <a:r>
              <a:rPr lang="en-GB" sz="2000" b="1" dirty="0">
                <a:solidFill>
                  <a:srgbClr val="000000"/>
                </a:solidFill>
                <a:latin typeface="+mj-lt"/>
              </a:rPr>
              <a:t>7 global </a:t>
            </a:r>
            <a:r>
              <a:rPr lang="en-GB" sz="2000" b="1" dirty="0" smtClean="0">
                <a:solidFill>
                  <a:srgbClr val="000000"/>
                </a:solidFill>
                <a:latin typeface="+mj-lt"/>
              </a:rPr>
              <a:t>targets of which target </a:t>
            </a:r>
            <a:r>
              <a:rPr lang="en-GB" sz="2000" dirty="0" smtClean="0">
                <a:solidFill>
                  <a:srgbClr val="000000"/>
                </a:solidFill>
                <a:latin typeface="+mj-lt"/>
              </a:rPr>
              <a:t> g</a:t>
            </a:r>
            <a:r>
              <a:rPr lang="en-GB" sz="2000" dirty="0">
                <a:solidFill>
                  <a:srgbClr val="000000"/>
                </a:solidFill>
                <a:latin typeface="+mj-lt"/>
              </a:rPr>
              <a:t>) </a:t>
            </a:r>
            <a:r>
              <a:rPr lang="en-GB" sz="2000" dirty="0" smtClean="0">
                <a:solidFill>
                  <a:srgbClr val="000000"/>
                </a:solidFill>
                <a:latin typeface="+mj-lt"/>
              </a:rPr>
              <a:t> is more relevant to WMO:  </a:t>
            </a:r>
            <a:r>
              <a:rPr lang="en-GB" sz="2000" dirty="0">
                <a:solidFill>
                  <a:srgbClr val="FF0000"/>
                </a:solidFill>
                <a:latin typeface="+mj-lt"/>
              </a:rPr>
              <a:t>“</a:t>
            </a:r>
            <a:r>
              <a:rPr lang="en-GB" sz="2000" i="1" dirty="0">
                <a:solidFill>
                  <a:srgbClr val="FF0000"/>
                </a:solidFill>
                <a:latin typeface="+mj-lt"/>
              </a:rPr>
              <a:t>substantially increase the availability of and access to </a:t>
            </a:r>
            <a:r>
              <a:rPr lang="en-GB" sz="2000" dirty="0">
                <a:solidFill>
                  <a:srgbClr val="FF0000"/>
                </a:solidFill>
                <a:latin typeface="+mj-lt"/>
              </a:rPr>
              <a:t>MHEWS and disaster risk information and assessments to the people by 2030</a:t>
            </a:r>
            <a:r>
              <a:rPr lang="en-GB" sz="2000" dirty="0" smtClean="0">
                <a:solidFill>
                  <a:srgbClr val="FF0000"/>
                </a:solidFill>
                <a:latin typeface="+mj-lt"/>
              </a:rPr>
              <a:t>”</a:t>
            </a:r>
            <a:r>
              <a:rPr lang="fr-CH" sz="2000" b="1" dirty="0" smtClean="0">
                <a:solidFill>
                  <a:srgbClr val="000000"/>
                </a:solidFill>
                <a:latin typeface="+mj-lt"/>
              </a:rPr>
              <a:t> </a:t>
            </a:r>
            <a:endParaRPr lang="en-US" sz="2000" dirty="0">
              <a:latin typeface="+mj-lt"/>
              <a:cs typeface="Times New Roman"/>
            </a:endParaRPr>
          </a:p>
          <a:p>
            <a:pPr lvl="0">
              <a:spcAft>
                <a:spcPts val="600"/>
              </a:spcAft>
              <a:tabLst>
                <a:tab pos="540385" algn="l"/>
              </a:tabLst>
            </a:pPr>
            <a:r>
              <a:rPr lang="en-GB" sz="2000" b="1" dirty="0">
                <a:solidFill>
                  <a:srgbClr val="000000"/>
                </a:solidFill>
                <a:latin typeface="+mj-lt"/>
              </a:rPr>
              <a:t>Calls</a:t>
            </a:r>
            <a:r>
              <a:rPr lang="en-GB" sz="2000" dirty="0">
                <a:solidFill>
                  <a:srgbClr val="000000"/>
                </a:solidFill>
                <a:latin typeface="+mj-lt"/>
              </a:rPr>
              <a:t> for coherence in policies and programmes across sustainable development, environment and climate to ensure the reduction of disaster risk</a:t>
            </a:r>
            <a:r>
              <a:rPr lang="en-GB" sz="2000" dirty="0" smtClean="0">
                <a:solidFill>
                  <a:srgbClr val="000000"/>
                </a:solidFill>
                <a:latin typeface="+mj-lt"/>
              </a:rPr>
              <a:t>.</a:t>
            </a:r>
          </a:p>
          <a:p>
            <a:pPr marL="0" lvl="0" indent="0">
              <a:spcAft>
                <a:spcPts val="600"/>
              </a:spcAft>
              <a:buNone/>
              <a:tabLst>
                <a:tab pos="540385" algn="l"/>
              </a:tabLst>
            </a:pPr>
            <a:r>
              <a:rPr lang="en-GB" sz="2000" dirty="0" smtClean="0">
                <a:solidFill>
                  <a:srgbClr val="000000"/>
                </a:solidFill>
                <a:latin typeface="+mj-lt"/>
                <a:sym typeface="Wingdings"/>
              </a:rPr>
              <a:t></a:t>
            </a:r>
            <a:r>
              <a:rPr lang="en-GB" sz="2000" dirty="0" smtClean="0">
                <a:solidFill>
                  <a:srgbClr val="000000"/>
                </a:solidFill>
                <a:latin typeface="+mj-lt"/>
              </a:rPr>
              <a:t> </a:t>
            </a:r>
            <a:r>
              <a:rPr lang="en-GB" sz="2000" dirty="0">
                <a:solidFill>
                  <a:srgbClr val="000000"/>
                </a:solidFill>
                <a:latin typeface="+mj-lt"/>
              </a:rPr>
              <a:t>tasks the UN system entities and other IOs to support countries within their respective mandates through the UN Plan of Action on DRR for Resilience, UN Development Assistance Framework (UNDAFs), International Health Regulations, UN Climate Change and Sustainable Development Strategies, etc</a:t>
            </a:r>
            <a:r>
              <a:rPr lang="en-GB" sz="1600" dirty="0">
                <a:solidFill>
                  <a:srgbClr val="000000"/>
                </a:solidFill>
                <a:latin typeface="+mj-lt"/>
              </a:rPr>
              <a:t>.</a:t>
            </a:r>
            <a:endParaRPr lang="en-US" sz="1600" dirty="0">
              <a:effectLst/>
              <a:latin typeface="+mj-lt"/>
            </a:endParaRPr>
          </a:p>
        </p:txBody>
      </p:sp>
    </p:spTree>
    <p:extLst>
      <p:ext uri="{BB962C8B-B14F-4D97-AF65-F5344CB8AC3E}">
        <p14:creationId xmlns:p14="http://schemas.microsoft.com/office/powerpoint/2010/main" val="1248930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2721" y="4248727"/>
            <a:ext cx="1819752" cy="2609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idx="1"/>
          </p:nvPr>
        </p:nvSpPr>
        <p:spPr>
          <a:xfrm>
            <a:off x="260946" y="839529"/>
            <a:ext cx="8713788" cy="5472831"/>
          </a:xfrm>
        </p:spPr>
        <p:txBody>
          <a:bodyPr>
            <a:noAutofit/>
          </a:bodyPr>
          <a:lstStyle/>
          <a:p>
            <a:pPr marL="0" indent="0">
              <a:spcBef>
                <a:spcPts val="0"/>
              </a:spcBef>
              <a:buNone/>
            </a:pPr>
            <a:r>
              <a:rPr lang="en-GB" sz="2400" dirty="0">
                <a:solidFill>
                  <a:srgbClr val="FF0000"/>
                </a:solidFill>
              </a:rPr>
              <a:t>WMO contributions</a:t>
            </a:r>
            <a:r>
              <a:rPr lang="en-GB" sz="2400" dirty="0"/>
              <a:t> to the implementation of the Sendai Framework and UN Plan of Action on DRR for Resilience</a:t>
            </a:r>
            <a:r>
              <a:rPr lang="en-GB" sz="2400" dirty="0" smtClean="0"/>
              <a:t>:</a:t>
            </a:r>
          </a:p>
          <a:p>
            <a:pPr marL="0" indent="0">
              <a:spcBef>
                <a:spcPts val="0"/>
              </a:spcBef>
              <a:buNone/>
            </a:pPr>
            <a:endParaRPr lang="en-GB" sz="2400" dirty="0"/>
          </a:p>
          <a:p>
            <a:pPr>
              <a:spcBef>
                <a:spcPts val="0"/>
              </a:spcBef>
            </a:pPr>
            <a:r>
              <a:rPr lang="en-GB" sz="2000" b="1" dirty="0"/>
              <a:t>Hazard analysis:</a:t>
            </a:r>
            <a:r>
              <a:rPr lang="en-GB" sz="2000" dirty="0"/>
              <a:t> standardization of hazard information to support risk assessments, prevention measures, </a:t>
            </a:r>
            <a:r>
              <a:rPr lang="en-GB" sz="2000" dirty="0" err="1"/>
              <a:t>sectoral</a:t>
            </a:r>
            <a:r>
              <a:rPr lang="en-GB" sz="2000" dirty="0"/>
              <a:t> planning, etc.</a:t>
            </a:r>
          </a:p>
          <a:p>
            <a:pPr>
              <a:spcBef>
                <a:spcPts val="0"/>
              </a:spcBef>
            </a:pPr>
            <a:r>
              <a:rPr lang="en-GB" sz="2000" b="1" dirty="0"/>
              <a:t>Impact-based forecasts and risk-informed warnings:</a:t>
            </a:r>
            <a:r>
              <a:rPr lang="en-GB" sz="2000" dirty="0"/>
              <a:t> communicating physical impacts of forecasted phenomena for effective response</a:t>
            </a:r>
          </a:p>
          <a:p>
            <a:pPr>
              <a:spcBef>
                <a:spcPts val="0"/>
              </a:spcBef>
            </a:pPr>
            <a:r>
              <a:rPr lang="en-GB" sz="2000" b="1" dirty="0"/>
              <a:t>Strengthening MHEWS: </a:t>
            </a:r>
            <a:r>
              <a:rPr lang="en-GB" sz="2000" dirty="0"/>
              <a:t>active engagement in the </a:t>
            </a:r>
            <a:r>
              <a:rPr lang="en-GB" sz="2000" dirty="0">
                <a:solidFill>
                  <a:srgbClr val="FF0000"/>
                </a:solidFill>
              </a:rPr>
              <a:t>International Network for MHEWS (IN-MHEWS)</a:t>
            </a:r>
            <a:r>
              <a:rPr lang="en-GB" sz="2000" dirty="0"/>
              <a:t>, the organization of the </a:t>
            </a:r>
            <a:r>
              <a:rPr lang="en-GB" sz="2000" dirty="0">
                <a:solidFill>
                  <a:srgbClr val="FF0000"/>
                </a:solidFill>
              </a:rPr>
              <a:t>International Conference on MHEWS (IC-MHEWS)</a:t>
            </a:r>
            <a:r>
              <a:rPr lang="en-GB" sz="2000" dirty="0"/>
              <a:t> </a:t>
            </a:r>
            <a:r>
              <a:rPr lang="en-GB" sz="2000" dirty="0">
                <a:sym typeface="Wingdings" panose="05000000000000000000" pitchFamily="2" charset="2"/>
              </a:rPr>
              <a:t> links to the Climate Risk and Early Warning Systems (CREWS) initiative, the GFCS and other hazard-specific early warning activities within WMO</a:t>
            </a:r>
          </a:p>
          <a:p>
            <a:pPr>
              <a:spcBef>
                <a:spcPts val="0"/>
              </a:spcBef>
            </a:pPr>
            <a:r>
              <a:rPr lang="en-GB" sz="2000" dirty="0">
                <a:sym typeface="Wingdings" panose="05000000000000000000" pitchFamily="2" charset="2"/>
              </a:rPr>
              <a:t>New and strengthened existing partnerships and network engagements</a:t>
            </a:r>
          </a:p>
          <a:p>
            <a:pPr marL="0" indent="0">
              <a:spcBef>
                <a:spcPts val="0"/>
              </a:spcBef>
              <a:buNone/>
            </a:pPr>
            <a:endParaRPr lang="en-GB" sz="2400" dirty="0" smtClean="0">
              <a:sym typeface="Wingdings" panose="05000000000000000000" pitchFamily="2" charset="2"/>
            </a:endParaRPr>
          </a:p>
          <a:p>
            <a:pPr marL="0" indent="0">
              <a:spcBef>
                <a:spcPts val="0"/>
              </a:spcBef>
              <a:buNone/>
            </a:pPr>
            <a:r>
              <a:rPr lang="en-GB" sz="2400" dirty="0" smtClean="0">
                <a:sym typeface="Wingdings" panose="05000000000000000000" pitchFamily="2" charset="2"/>
              </a:rPr>
              <a:t> </a:t>
            </a:r>
            <a:r>
              <a:rPr lang="en-GB" sz="2400" dirty="0">
                <a:solidFill>
                  <a:srgbClr val="FF0000"/>
                </a:solidFill>
                <a:sym typeface="Wingdings" panose="05000000000000000000" pitchFamily="2" charset="2"/>
              </a:rPr>
              <a:t>WMO DRR </a:t>
            </a:r>
            <a:r>
              <a:rPr lang="en-GB" sz="2400" dirty="0" smtClean="0">
                <a:solidFill>
                  <a:srgbClr val="FF0000"/>
                </a:solidFill>
                <a:sym typeface="Wingdings" panose="05000000000000000000" pitchFamily="2" charset="2"/>
              </a:rPr>
              <a:t>Roadmap</a:t>
            </a:r>
            <a:r>
              <a:rPr lang="en-GB" sz="2400" dirty="0">
                <a:sym typeface="Wingdings" panose="05000000000000000000" pitchFamily="2" charset="2"/>
              </a:rPr>
              <a:t> </a:t>
            </a:r>
            <a:r>
              <a:rPr lang="en-GB" sz="2400" dirty="0" smtClean="0">
                <a:sym typeface="Wingdings" panose="05000000000000000000" pitchFamily="2" charset="2"/>
              </a:rPr>
              <a:t>developed and approved by EC-68 </a:t>
            </a:r>
            <a:r>
              <a:rPr lang="fr-CH" sz="2400" dirty="0" smtClean="0"/>
              <a:t> </a:t>
            </a:r>
            <a:endParaRPr lang="en-US" sz="2000" dirty="0"/>
          </a:p>
          <a:p>
            <a:pPr>
              <a:spcBef>
                <a:spcPts val="0"/>
              </a:spcBef>
            </a:pPr>
            <a:endParaRPr lang="en-GB" sz="2000" dirty="0"/>
          </a:p>
        </p:txBody>
      </p:sp>
      <p:sp>
        <p:nvSpPr>
          <p:cNvPr id="6" name="Title 1"/>
          <p:cNvSpPr>
            <a:spLocks noGrp="1"/>
          </p:cNvSpPr>
          <p:nvPr>
            <p:ph type="title"/>
          </p:nvPr>
        </p:nvSpPr>
        <p:spPr>
          <a:xfrm>
            <a:off x="165370" y="0"/>
            <a:ext cx="8813260" cy="894945"/>
          </a:xfrm>
        </p:spPr>
        <p:txBody>
          <a:bodyPr vert="horz" lIns="91440" tIns="45720" rIns="91440" bIns="45720" rtlCol="0" anchor="ctr">
            <a:normAutofit/>
          </a:bodyPr>
          <a:lstStyle/>
          <a:p>
            <a:r>
              <a:rPr lang="en-US" sz="3200" b="1" dirty="0">
                <a:solidFill>
                  <a:srgbClr val="000066"/>
                </a:solidFill>
              </a:rPr>
              <a:t>UN-ISDR: Sendai Framework for DRR 2015-2030</a:t>
            </a:r>
          </a:p>
        </p:txBody>
      </p:sp>
    </p:spTree>
    <p:extLst>
      <p:ext uri="{BB962C8B-B14F-4D97-AF65-F5344CB8AC3E}">
        <p14:creationId xmlns:p14="http://schemas.microsoft.com/office/powerpoint/2010/main" val="1483216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95"/>
            <a:ext cx="8229600" cy="1143000"/>
          </a:xfrm>
        </p:spPr>
        <p:txBody>
          <a:bodyPr vert="horz" lIns="91440" tIns="45720" rIns="91440" bIns="45720" rtlCol="0" anchor="ctr">
            <a:normAutofit/>
          </a:bodyPr>
          <a:lstStyle/>
          <a:p>
            <a:r>
              <a:rPr lang="en-US" sz="3200" b="1" dirty="0">
                <a:solidFill>
                  <a:srgbClr val="000066"/>
                </a:solidFill>
              </a:rPr>
              <a:t>UNFCCC: 2015 Paris Agreement </a:t>
            </a:r>
          </a:p>
        </p:txBody>
      </p:sp>
      <p:sp>
        <p:nvSpPr>
          <p:cNvPr id="3" name="Content Placeholder 2"/>
          <p:cNvSpPr>
            <a:spLocks noGrp="1"/>
          </p:cNvSpPr>
          <p:nvPr>
            <p:ph idx="1"/>
          </p:nvPr>
        </p:nvSpPr>
        <p:spPr>
          <a:xfrm>
            <a:off x="335280" y="1097592"/>
            <a:ext cx="8351520" cy="5150796"/>
          </a:xfrm>
        </p:spPr>
        <p:txBody>
          <a:bodyPr>
            <a:noAutofit/>
          </a:bodyPr>
          <a:lstStyle/>
          <a:p>
            <a:pPr marL="0" indent="0">
              <a:spcAft>
                <a:spcPts val="0"/>
              </a:spcAft>
              <a:buNone/>
            </a:pPr>
            <a:r>
              <a:rPr lang="en-US" sz="1800" dirty="0" smtClean="0">
                <a:solidFill>
                  <a:srgbClr val="000000"/>
                </a:solidFill>
              </a:rPr>
              <a:t>Paris Agreement: Composed </a:t>
            </a:r>
            <a:r>
              <a:rPr lang="en-US" sz="1800" dirty="0">
                <a:solidFill>
                  <a:srgbClr val="000000"/>
                </a:solidFill>
              </a:rPr>
              <a:t>of 16 preamble clauses and 29 operative clauses (Articles) guided by UNFCCC’s principles, incl. the one of equity and common but differentiated </a:t>
            </a:r>
            <a:r>
              <a:rPr lang="en-US" sz="1800" dirty="0" smtClean="0">
                <a:solidFill>
                  <a:srgbClr val="000000"/>
                </a:solidFill>
              </a:rPr>
              <a:t>responsibilities</a:t>
            </a:r>
            <a:r>
              <a:rPr lang="en-US" sz="1800" dirty="0">
                <a:solidFill>
                  <a:srgbClr val="000000"/>
                </a:solidFill>
              </a:rPr>
              <a:t> </a:t>
            </a:r>
            <a:endParaRPr lang="en-US" sz="1800" dirty="0" smtClean="0">
              <a:solidFill>
                <a:srgbClr val="000000"/>
              </a:solidFill>
            </a:endParaRPr>
          </a:p>
          <a:p>
            <a:pPr marL="0" lvl="0" indent="0">
              <a:buNone/>
            </a:pPr>
            <a:r>
              <a:rPr lang="en-US" sz="1800" b="1" i="1" dirty="0" smtClean="0">
                <a:solidFill>
                  <a:srgbClr val="C00000"/>
                </a:solidFill>
              </a:rPr>
              <a:t>Highlights (relevant to WMO):</a:t>
            </a:r>
            <a:endParaRPr lang="en-US" sz="1800" b="1" i="1" dirty="0">
              <a:solidFill>
                <a:srgbClr val="C00000"/>
              </a:solidFill>
            </a:endParaRPr>
          </a:p>
          <a:p>
            <a:pPr marL="534988" lvl="0">
              <a:tabLst>
                <a:tab pos="540385" algn="l"/>
              </a:tabLst>
            </a:pPr>
            <a:r>
              <a:rPr lang="en-GB" sz="1800" b="1" dirty="0" smtClean="0">
                <a:solidFill>
                  <a:srgbClr val="000000"/>
                </a:solidFill>
              </a:rPr>
              <a:t>Article 2: </a:t>
            </a:r>
            <a:r>
              <a:rPr lang="en-US" sz="1800" i="1" dirty="0" smtClean="0">
                <a:solidFill>
                  <a:srgbClr val="0070C0"/>
                </a:solidFill>
              </a:rPr>
              <a:t>limit the temperature increase,</a:t>
            </a:r>
            <a:r>
              <a:rPr lang="en-GB" sz="1800" i="1" dirty="0" smtClean="0">
                <a:solidFill>
                  <a:srgbClr val="0070C0"/>
                </a:solidFill>
                <a:cs typeface="Times New Roman"/>
              </a:rPr>
              <a:t> increase the ability to adapt to the adverse impacts of climate change, foster climate resilience </a:t>
            </a:r>
            <a:r>
              <a:rPr lang="en-GB" sz="1800" i="1" dirty="0" smtClean="0">
                <a:cs typeface="Times New Roman"/>
              </a:rPr>
              <a:t>and low greenhouse gas emissions development, making finances flow</a:t>
            </a:r>
            <a:endParaRPr lang="en-US" sz="1800" dirty="0" smtClean="0">
              <a:cs typeface="Times New Roman"/>
            </a:endParaRPr>
          </a:p>
          <a:p>
            <a:pPr marL="534988" lvl="0">
              <a:tabLst>
                <a:tab pos="540385" algn="l"/>
              </a:tabLst>
            </a:pPr>
            <a:r>
              <a:rPr lang="en-US" sz="1800" b="1" dirty="0" smtClean="0">
                <a:solidFill>
                  <a:srgbClr val="000000"/>
                </a:solidFill>
              </a:rPr>
              <a:t>Article </a:t>
            </a:r>
            <a:r>
              <a:rPr lang="en-US" sz="1800" b="1" dirty="0">
                <a:solidFill>
                  <a:srgbClr val="000000"/>
                </a:solidFill>
              </a:rPr>
              <a:t>3:</a:t>
            </a:r>
            <a:r>
              <a:rPr lang="en-US" sz="1800" dirty="0">
                <a:solidFill>
                  <a:srgbClr val="000000"/>
                </a:solidFill>
              </a:rPr>
              <a:t> all Parties, in the context of nationally determined contributions </a:t>
            </a:r>
            <a:r>
              <a:rPr lang="en-US" sz="1800" i="1" dirty="0">
                <a:solidFill>
                  <a:srgbClr val="000000"/>
                </a:solidFill>
              </a:rPr>
              <a:t>(NDCs) to the </a:t>
            </a:r>
            <a:r>
              <a:rPr lang="en-US" sz="1800" i="1" dirty="0">
                <a:solidFill>
                  <a:srgbClr val="0070C0"/>
                </a:solidFill>
              </a:rPr>
              <a:t>global response to climate change</a:t>
            </a:r>
            <a:r>
              <a:rPr lang="en-US" sz="1800" i="1" dirty="0">
                <a:solidFill>
                  <a:srgbClr val="000000"/>
                </a:solidFill>
              </a:rPr>
              <a:t>, are to undertake and communicate ambitious efforts achieving the purpose of the Agreement</a:t>
            </a:r>
            <a:endParaRPr lang="en-US" sz="1800" dirty="0">
              <a:cs typeface="Times New Roman"/>
            </a:endParaRPr>
          </a:p>
          <a:p>
            <a:pPr marL="534988" lvl="0">
              <a:tabLst>
                <a:tab pos="540385" algn="l"/>
              </a:tabLst>
            </a:pPr>
            <a:r>
              <a:rPr lang="en-GB" sz="1800" b="1" dirty="0">
                <a:cs typeface="Times New Roman"/>
              </a:rPr>
              <a:t>Article 7:</a:t>
            </a:r>
            <a:r>
              <a:rPr lang="en-GB" sz="1800" dirty="0">
                <a:cs typeface="Times New Roman"/>
              </a:rPr>
              <a:t> </a:t>
            </a:r>
            <a:r>
              <a:rPr lang="en-GB" sz="1800" i="1" dirty="0">
                <a:solidFill>
                  <a:srgbClr val="0070C0"/>
                </a:solidFill>
                <a:cs typeface="Times New Roman"/>
              </a:rPr>
              <a:t>establish the global goal on adaptation </a:t>
            </a:r>
            <a:r>
              <a:rPr lang="en-GB" sz="1800" i="1" dirty="0">
                <a:cs typeface="Times New Roman"/>
              </a:rPr>
              <a:t>of enhancing adaptive capacity, strengthening resilience and reducing vulnerability to climate change…</a:t>
            </a:r>
            <a:endParaRPr lang="en-US" sz="1800" dirty="0">
              <a:cs typeface="Times New Roman"/>
            </a:endParaRPr>
          </a:p>
          <a:p>
            <a:pPr marL="534988" lvl="0">
              <a:tabLst>
                <a:tab pos="540385" algn="l"/>
              </a:tabLst>
            </a:pPr>
            <a:r>
              <a:rPr lang="en-US" sz="1800" b="1" dirty="0">
                <a:solidFill>
                  <a:srgbClr val="000000"/>
                </a:solidFill>
              </a:rPr>
              <a:t>Article 8:</a:t>
            </a:r>
            <a:r>
              <a:rPr lang="en-US" sz="1800" i="1" dirty="0">
                <a:solidFill>
                  <a:srgbClr val="000000"/>
                </a:solidFill>
              </a:rPr>
              <a:t> </a:t>
            </a:r>
            <a:r>
              <a:rPr lang="en-US" sz="1800" i="1" dirty="0">
                <a:solidFill>
                  <a:srgbClr val="0070C0"/>
                </a:solidFill>
              </a:rPr>
              <a:t>averting, minimizing and addressing loss and damage</a:t>
            </a:r>
            <a:r>
              <a:rPr lang="en-US" sz="1800" i="1" dirty="0">
                <a:solidFill>
                  <a:srgbClr val="000000"/>
                </a:solidFill>
              </a:rPr>
              <a:t> associated with the adverse effects of climate change, including extreme weather events and slow-onset events,…EWS, emergency preparedness, risk assessment, resilience etc.</a:t>
            </a:r>
            <a:endParaRPr lang="en-US" sz="1800" dirty="0">
              <a:cs typeface="Times New Roman"/>
            </a:endParaRPr>
          </a:p>
          <a:p>
            <a:pPr marL="534988" lvl="0">
              <a:tabLst>
                <a:tab pos="540385" algn="l"/>
              </a:tabLst>
            </a:pPr>
            <a:r>
              <a:rPr lang="en-US" sz="1800" b="1" dirty="0">
                <a:solidFill>
                  <a:srgbClr val="000000"/>
                </a:solidFill>
              </a:rPr>
              <a:t>Article 11:</a:t>
            </a:r>
            <a:r>
              <a:rPr lang="en-US" sz="1800" i="1" dirty="0">
                <a:solidFill>
                  <a:srgbClr val="000000"/>
                </a:solidFill>
              </a:rPr>
              <a:t> </a:t>
            </a:r>
            <a:r>
              <a:rPr lang="en-US" sz="1800" i="1" dirty="0">
                <a:solidFill>
                  <a:srgbClr val="0070C0"/>
                </a:solidFill>
              </a:rPr>
              <a:t>Capacity building </a:t>
            </a:r>
            <a:r>
              <a:rPr lang="en-US" sz="1800" i="1" dirty="0">
                <a:solidFill>
                  <a:srgbClr val="000000"/>
                </a:solidFill>
              </a:rPr>
              <a:t>of developing countries in particular LDCs and SIDS</a:t>
            </a:r>
            <a:endParaRPr lang="en-US" sz="1800" dirty="0">
              <a:cs typeface="Times New Roman"/>
            </a:endParaRPr>
          </a:p>
          <a:p>
            <a:pPr marL="534988" lvl="0">
              <a:tabLst>
                <a:tab pos="540385" algn="l"/>
              </a:tabLst>
            </a:pPr>
            <a:r>
              <a:rPr lang="en-US" sz="1800" b="1" dirty="0">
                <a:solidFill>
                  <a:srgbClr val="000000"/>
                </a:solidFill>
              </a:rPr>
              <a:t>Article 12:</a:t>
            </a:r>
            <a:r>
              <a:rPr lang="en-US" sz="1800" i="1" dirty="0">
                <a:solidFill>
                  <a:srgbClr val="000000"/>
                </a:solidFill>
              </a:rPr>
              <a:t> Climate change education, training and public awareness </a:t>
            </a:r>
            <a:endParaRPr lang="en-US" sz="1800" dirty="0">
              <a:cs typeface="Times New Roman"/>
            </a:endParaRPr>
          </a:p>
        </p:txBody>
      </p:sp>
    </p:spTree>
    <p:extLst>
      <p:ext uri="{BB962C8B-B14F-4D97-AF65-F5344CB8AC3E}">
        <p14:creationId xmlns:p14="http://schemas.microsoft.com/office/powerpoint/2010/main" val="8127026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lIns="91440" tIns="45720" rIns="91440" bIns="45720" rtlCol="0" anchor="ctr">
            <a:normAutofit/>
          </a:bodyPr>
          <a:lstStyle/>
          <a:p>
            <a:r>
              <a:rPr lang="en-US" sz="3200" b="1" dirty="0">
                <a:solidFill>
                  <a:srgbClr val="000066"/>
                </a:solidFill>
              </a:rPr>
              <a:t>The 2030 Agenda for Sustainable Development: SDGs versus weather, climate &amp; water	</a:t>
            </a:r>
          </a:p>
        </p:txBody>
      </p:sp>
      <p:sp>
        <p:nvSpPr>
          <p:cNvPr id="5" name="Content Placeholder 2"/>
          <p:cNvSpPr>
            <a:spLocks noGrp="1"/>
          </p:cNvSpPr>
          <p:nvPr>
            <p:ph idx="1"/>
          </p:nvPr>
        </p:nvSpPr>
        <p:spPr>
          <a:xfrm>
            <a:off x="84421" y="1182255"/>
            <a:ext cx="8486924" cy="5675746"/>
          </a:xfrm>
        </p:spPr>
        <p:txBody>
          <a:bodyPr>
            <a:noAutofit/>
          </a:bodyPr>
          <a:lstStyle/>
          <a:p>
            <a:pPr marL="177800" lvl="0" indent="-166688">
              <a:tabLst>
                <a:tab pos="457200" algn="l"/>
              </a:tabLst>
            </a:pPr>
            <a:r>
              <a:rPr lang="en-US" sz="1600" b="1" dirty="0"/>
              <a:t>17 Sustainable Development Goals (SDGs</a:t>
            </a:r>
            <a:r>
              <a:rPr lang="en-US" sz="1600" b="1" dirty="0" smtClean="0"/>
              <a:t>): </a:t>
            </a:r>
            <a:r>
              <a:rPr lang="en-US" sz="1600" dirty="0" smtClean="0"/>
              <a:t>to </a:t>
            </a:r>
            <a:r>
              <a:rPr lang="en-US" sz="1600" dirty="0"/>
              <a:t>address </a:t>
            </a:r>
            <a:r>
              <a:rPr lang="en-US" sz="1600" dirty="0" smtClean="0"/>
              <a:t> key </a:t>
            </a:r>
            <a:r>
              <a:rPr lang="en-US" sz="1600" dirty="0"/>
              <a:t>issues </a:t>
            </a:r>
            <a:r>
              <a:rPr lang="en-US" sz="1600" dirty="0" smtClean="0"/>
              <a:t>including </a:t>
            </a:r>
            <a:r>
              <a:rPr lang="en-US" sz="1600" dirty="0"/>
              <a:t>poverty, hunger, food </a:t>
            </a:r>
            <a:r>
              <a:rPr lang="en-US" sz="1600" dirty="0" smtClean="0"/>
              <a:t>security, healthy </a:t>
            </a:r>
            <a:r>
              <a:rPr lang="en-US" sz="1600" dirty="0"/>
              <a:t>lives, gender equality, energy, resilience</a:t>
            </a:r>
            <a:r>
              <a:rPr lang="en-US" sz="1600" dirty="0" smtClean="0"/>
              <a:t>, inequality </a:t>
            </a:r>
            <a:r>
              <a:rPr lang="en-US" sz="1600" dirty="0"/>
              <a:t>within and among countries, </a:t>
            </a:r>
            <a:r>
              <a:rPr lang="en-US" sz="1600" dirty="0" smtClean="0"/>
              <a:t> resilient </a:t>
            </a:r>
            <a:r>
              <a:rPr lang="en-US" sz="1600" dirty="0"/>
              <a:t>cities </a:t>
            </a:r>
            <a:r>
              <a:rPr lang="en-US" sz="1600" dirty="0" smtClean="0"/>
              <a:t> and </a:t>
            </a:r>
            <a:r>
              <a:rPr lang="en-US" sz="1600" dirty="0"/>
              <a:t>human settlements, climate change </a:t>
            </a:r>
            <a:r>
              <a:rPr lang="en-US" sz="1600" dirty="0" smtClean="0"/>
              <a:t>and </a:t>
            </a:r>
            <a:r>
              <a:rPr lang="en-US" sz="1600" dirty="0"/>
              <a:t>its impact, </a:t>
            </a:r>
            <a:r>
              <a:rPr lang="en-US" sz="1600" dirty="0" smtClean="0"/>
              <a:t> strengthen </a:t>
            </a:r>
            <a:r>
              <a:rPr lang="en-US" sz="1600" dirty="0"/>
              <a:t>global partnership etc</a:t>
            </a:r>
            <a:r>
              <a:rPr lang="en-US" sz="1600" dirty="0" smtClean="0"/>
              <a:t>.</a:t>
            </a:r>
          </a:p>
          <a:p>
            <a:pPr marL="177800" lvl="0" indent="-166688">
              <a:tabLst>
                <a:tab pos="457200" algn="l"/>
              </a:tabLst>
            </a:pPr>
            <a:endParaRPr lang="en-US" sz="1600" dirty="0"/>
          </a:p>
          <a:p>
            <a:pPr marL="177800" indent="-166688">
              <a:spcBef>
                <a:spcPts val="0"/>
              </a:spcBef>
            </a:pPr>
            <a:r>
              <a:rPr lang="en-US" sz="1600" b="1" dirty="0" smtClean="0"/>
              <a:t>3 </a:t>
            </a:r>
            <a:r>
              <a:rPr lang="en-US" sz="1600" b="1" dirty="0"/>
              <a:t>main dimensions: </a:t>
            </a:r>
            <a:r>
              <a:rPr lang="en-US" sz="1600" dirty="0"/>
              <a:t>social, economic, </a:t>
            </a:r>
            <a:r>
              <a:rPr lang="en-US" sz="1600" dirty="0" smtClean="0"/>
              <a:t>environment</a:t>
            </a:r>
            <a:endParaRPr lang="en-US" sz="1600" dirty="0"/>
          </a:p>
          <a:p>
            <a:pPr marL="11112" indent="0">
              <a:spcBef>
                <a:spcPts val="0"/>
              </a:spcBef>
              <a:buNone/>
            </a:pPr>
            <a:endParaRPr lang="en-US" sz="1600" dirty="0"/>
          </a:p>
          <a:p>
            <a:pPr marL="0" indent="0">
              <a:spcBef>
                <a:spcPts val="0"/>
              </a:spcBef>
              <a:buNone/>
            </a:pPr>
            <a:r>
              <a:rPr lang="en-US" sz="1800" b="1" dirty="0" smtClean="0"/>
              <a:t> WMO position:</a:t>
            </a:r>
            <a:endParaRPr lang="en-US" sz="1800" b="1" dirty="0"/>
          </a:p>
          <a:p>
            <a:pPr>
              <a:spcBef>
                <a:spcPts val="0"/>
              </a:spcBef>
            </a:pPr>
            <a:r>
              <a:rPr lang="en-US" sz="1600" dirty="0" smtClean="0"/>
              <a:t>Climate change adaptation, </a:t>
            </a:r>
            <a:r>
              <a:rPr lang="en-US" sz="1600" dirty="0"/>
              <a:t>disaster risk management and resilience building should be accounted for in all </a:t>
            </a:r>
            <a:r>
              <a:rPr lang="en-US" sz="1600" dirty="0" smtClean="0"/>
              <a:t>weather- and climate- sensitive </a:t>
            </a:r>
            <a:r>
              <a:rPr lang="en-US" sz="1600" dirty="0"/>
              <a:t>sectors</a:t>
            </a:r>
          </a:p>
          <a:p>
            <a:pPr>
              <a:spcBef>
                <a:spcPts val="0"/>
              </a:spcBef>
            </a:pPr>
            <a:r>
              <a:rPr lang="en-US" sz="1600" i="1" dirty="0">
                <a:solidFill>
                  <a:srgbClr val="FF0000"/>
                </a:solidFill>
              </a:rPr>
              <a:t>Support national integrated action plans, anchor WMO expertise within the UN system</a:t>
            </a:r>
          </a:p>
          <a:p>
            <a:pPr>
              <a:spcBef>
                <a:spcPts val="0"/>
              </a:spcBef>
            </a:pPr>
            <a:r>
              <a:rPr lang="en-US" sz="1600" i="1" dirty="0">
                <a:solidFill>
                  <a:srgbClr val="FF0000"/>
                </a:solidFill>
              </a:rPr>
              <a:t>Strengthening the role and relevance of the RAs</a:t>
            </a:r>
          </a:p>
          <a:p>
            <a:pPr>
              <a:spcBef>
                <a:spcPts val="0"/>
              </a:spcBef>
            </a:pPr>
            <a:r>
              <a:rPr lang="en-US" sz="1600" i="1" dirty="0">
                <a:solidFill>
                  <a:srgbClr val="FF0000"/>
                </a:solidFill>
              </a:rPr>
              <a:t>Pro-active in developing new partnerships, engage PRs beyond the constituent bodies</a:t>
            </a:r>
          </a:p>
          <a:p>
            <a:pPr>
              <a:spcBef>
                <a:spcPts val="0"/>
              </a:spcBef>
            </a:pPr>
            <a:r>
              <a:rPr lang="en-US" sz="1600" dirty="0"/>
              <a:t>Decisions with middle-and long-term time horizons should be science-based</a:t>
            </a:r>
            <a:br>
              <a:rPr lang="en-US" sz="1600" dirty="0"/>
            </a:br>
            <a:r>
              <a:rPr lang="en-US" sz="1600" i="1" dirty="0">
                <a:solidFill>
                  <a:srgbClr val="FF0000"/>
                </a:solidFill>
                <a:sym typeface="Wingdings" panose="05000000000000000000" pitchFamily="2" charset="2"/>
              </a:rPr>
              <a:t> Provide the best data and scientific knowledge</a:t>
            </a:r>
          </a:p>
          <a:p>
            <a:pPr>
              <a:spcBef>
                <a:spcPts val="0"/>
              </a:spcBef>
            </a:pPr>
            <a:r>
              <a:rPr lang="en-US" sz="1600" dirty="0"/>
              <a:t>Human and technical infrastructures are pivotal to maintain, strengthen and develop capacities for implementation </a:t>
            </a:r>
            <a:r>
              <a:rPr lang="en-US" sz="1600" i="1" dirty="0">
                <a:solidFill>
                  <a:srgbClr val="FF0000"/>
                </a:solidFill>
                <a:sym typeface="Wingdings" panose="05000000000000000000" pitchFamily="2" charset="2"/>
              </a:rPr>
              <a:t> Open WMO infrastructures to more partners and mobilize WMO experts</a:t>
            </a:r>
          </a:p>
          <a:p>
            <a:pPr>
              <a:spcBef>
                <a:spcPts val="0"/>
              </a:spcBef>
            </a:pPr>
            <a:endParaRPr lang="en-US" sz="1600" dirty="0"/>
          </a:p>
          <a:p>
            <a:pPr marL="0" indent="0">
              <a:spcBef>
                <a:spcPts val="0"/>
              </a:spcBef>
              <a:buNone/>
            </a:pPr>
            <a:endParaRPr lang="en-US" sz="1800" dirty="0"/>
          </a:p>
          <a:p>
            <a:pPr>
              <a:spcBef>
                <a:spcPts val="0"/>
              </a:spcBef>
            </a:pPr>
            <a:endParaRPr lang="en-GB" sz="1600" dirty="0"/>
          </a:p>
        </p:txBody>
      </p:sp>
      <p:pic>
        <p:nvPicPr>
          <p:cNvPr id="6" name="Picture 2" descr="http://4.bp.blogspot.com/-YRz-EfvzzxA/VgQzVqcDcOI/AAAAAAAAA4M/5ZnP4BGQvpI/s1600/SDGs1.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3396" t="19092" r="2907" b="3094"/>
          <a:stretch/>
        </p:blipFill>
        <p:spPr bwMode="auto">
          <a:xfrm>
            <a:off x="6444773" y="2067627"/>
            <a:ext cx="2416858" cy="1227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230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87125" y="1451429"/>
            <a:ext cx="8063381" cy="3814653"/>
            <a:chOff x="342902" y="700087"/>
            <a:chExt cx="8272462" cy="4400552"/>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42902" y="757239"/>
              <a:ext cx="8272462" cy="4343400"/>
            </a:xfrm>
            <a:prstGeom prst="rect">
              <a:avLst/>
            </a:prstGeom>
            <a:noFill/>
            <a:ln>
              <a:noFill/>
            </a:ln>
          </p:spPr>
        </p:pic>
        <p:sp>
          <p:nvSpPr>
            <p:cNvPr id="5" name="TextBox 6"/>
            <p:cNvSpPr txBox="1"/>
            <p:nvPr/>
          </p:nvSpPr>
          <p:spPr>
            <a:xfrm>
              <a:off x="2989972" y="700087"/>
              <a:ext cx="473636" cy="4093413"/>
            </a:xfrm>
            <a:prstGeom prst="rect">
              <a:avLst/>
            </a:prstGeom>
            <a:noFill/>
          </p:spPr>
          <p:txBody>
            <a:bodyPr vert="eaVert" wrap="none" rtlCol="0">
              <a:spAutoFit/>
            </a:bodyPr>
            <a:lstStyle/>
            <a:p>
              <a:pPr>
                <a:spcAft>
                  <a:spcPts val="0"/>
                </a:spcAft>
              </a:pPr>
              <a:r>
                <a:rPr lang="fr-CH" sz="1800" b="1" kern="1200" dirty="0" smtClean="0">
                  <a:solidFill>
                    <a:srgbClr val="FF0000"/>
                  </a:solidFill>
                  <a:effectLst/>
                  <a:latin typeface="Calibri"/>
                  <a:ea typeface="SimSun"/>
                  <a:cs typeface="Arial"/>
                </a:rPr>
                <a:t>-------------------------------------------------</a:t>
              </a:r>
              <a:endParaRPr lang="en-US" sz="1200" dirty="0">
                <a:effectLst/>
                <a:latin typeface="Times New Roman"/>
                <a:ea typeface="SimSun"/>
              </a:endParaRPr>
            </a:p>
          </p:txBody>
        </p:sp>
        <p:sp>
          <p:nvSpPr>
            <p:cNvPr id="6" name="TextBox 6"/>
            <p:cNvSpPr txBox="1"/>
            <p:nvPr/>
          </p:nvSpPr>
          <p:spPr>
            <a:xfrm>
              <a:off x="6057025" y="709606"/>
              <a:ext cx="473636" cy="4093413"/>
            </a:xfrm>
            <a:prstGeom prst="rect">
              <a:avLst/>
            </a:prstGeom>
            <a:noFill/>
          </p:spPr>
          <p:txBody>
            <a:bodyPr vert="eaVert" wrap="none" rtlCol="0">
              <a:spAutoFit/>
            </a:bodyPr>
            <a:lstStyle/>
            <a:p>
              <a:pPr>
                <a:spcAft>
                  <a:spcPts val="0"/>
                </a:spcAft>
              </a:pPr>
              <a:r>
                <a:rPr lang="fr-CH" sz="1800" b="1" kern="1200" dirty="0" smtClean="0">
                  <a:solidFill>
                    <a:srgbClr val="FF0000"/>
                  </a:solidFill>
                  <a:effectLst/>
                  <a:latin typeface="Calibri"/>
                  <a:ea typeface="SimSun"/>
                  <a:cs typeface="Arial"/>
                </a:rPr>
                <a:t>-------------------------------------------------</a:t>
              </a:r>
              <a:endParaRPr lang="en-US" sz="1200" dirty="0">
                <a:effectLst/>
                <a:latin typeface="Times New Roman"/>
                <a:ea typeface="SimSun"/>
              </a:endParaRPr>
            </a:p>
          </p:txBody>
        </p:sp>
      </p:grpSp>
      <p:sp>
        <p:nvSpPr>
          <p:cNvPr id="2" name="Rectangle 1"/>
          <p:cNvSpPr/>
          <p:nvPr/>
        </p:nvSpPr>
        <p:spPr>
          <a:xfrm>
            <a:off x="441991" y="5266083"/>
            <a:ext cx="8418736" cy="1077218"/>
          </a:xfrm>
          <a:prstGeom prst="rect">
            <a:avLst/>
          </a:prstGeom>
        </p:spPr>
        <p:txBody>
          <a:bodyPr wrap="square">
            <a:spAutoFit/>
          </a:bodyPr>
          <a:lstStyle/>
          <a:p>
            <a:pPr algn="just"/>
            <a:r>
              <a:rPr lang="en-US" sz="1600" dirty="0" smtClean="0">
                <a:solidFill>
                  <a:srgbClr val="C00000"/>
                </a:solidFill>
                <a:latin typeface="Verdana"/>
                <a:ea typeface="SimSun"/>
                <a:cs typeface="Arial"/>
              </a:rPr>
              <a:t>Mostly </a:t>
            </a:r>
            <a:r>
              <a:rPr lang="en-US" sz="1600" dirty="0" err="1">
                <a:solidFill>
                  <a:srgbClr val="C00000"/>
                </a:solidFill>
                <a:latin typeface="Verdana"/>
                <a:ea typeface="SimSun"/>
                <a:cs typeface="Arial"/>
              </a:rPr>
              <a:t>hydrometeorogical</a:t>
            </a:r>
            <a:r>
              <a:rPr lang="en-US" sz="1600" dirty="0">
                <a:solidFill>
                  <a:srgbClr val="C00000"/>
                </a:solidFill>
                <a:latin typeface="Verdana"/>
                <a:ea typeface="SimSun"/>
                <a:cs typeface="Arial"/>
              </a:rPr>
              <a:t> hazards and </a:t>
            </a:r>
            <a:r>
              <a:rPr lang="en-US" sz="1600" dirty="0" smtClean="0">
                <a:solidFill>
                  <a:srgbClr val="C00000"/>
                </a:solidFill>
                <a:latin typeface="Verdana"/>
                <a:ea typeface="SimSun"/>
                <a:cs typeface="Arial"/>
              </a:rPr>
              <a:t>disasters occur due to severe </a:t>
            </a:r>
            <a:r>
              <a:rPr lang="en-US" sz="1600" dirty="0">
                <a:solidFill>
                  <a:srgbClr val="C00000"/>
                </a:solidFill>
                <a:latin typeface="Verdana"/>
                <a:ea typeface="SimSun"/>
                <a:cs typeface="Arial"/>
              </a:rPr>
              <a:t>weather phenomena (e.g. heavy </a:t>
            </a:r>
            <a:r>
              <a:rPr lang="en-US" sz="1600" dirty="0" smtClean="0">
                <a:solidFill>
                  <a:srgbClr val="C00000"/>
                </a:solidFill>
                <a:latin typeface="Verdana"/>
                <a:ea typeface="SimSun"/>
                <a:cs typeface="Arial"/>
              </a:rPr>
              <a:t>rains, flash flood, </a:t>
            </a:r>
            <a:r>
              <a:rPr lang="en-US" sz="1600" dirty="0">
                <a:solidFill>
                  <a:srgbClr val="C00000"/>
                </a:solidFill>
                <a:latin typeface="Verdana"/>
                <a:ea typeface="SimSun"/>
                <a:cs typeface="Arial"/>
              </a:rPr>
              <a:t>severe thunderstorms including tornados, strong winds, tropical cyclones and associated storm </a:t>
            </a:r>
            <a:r>
              <a:rPr lang="en-US" sz="1600" dirty="0" smtClean="0">
                <a:solidFill>
                  <a:srgbClr val="C00000"/>
                </a:solidFill>
                <a:latin typeface="Verdana"/>
                <a:ea typeface="SimSun"/>
                <a:cs typeface="Arial"/>
              </a:rPr>
              <a:t>surge </a:t>
            </a:r>
            <a:r>
              <a:rPr lang="en-US" sz="1600" dirty="0">
                <a:solidFill>
                  <a:srgbClr val="C00000"/>
                </a:solidFill>
                <a:latin typeface="Verdana"/>
                <a:ea typeface="SimSun"/>
                <a:cs typeface="Arial"/>
              </a:rPr>
              <a:t>and coastal inundation, dust/sand </a:t>
            </a:r>
            <a:r>
              <a:rPr lang="en-US" sz="1600" dirty="0" smtClean="0">
                <a:solidFill>
                  <a:srgbClr val="C00000"/>
                </a:solidFill>
                <a:latin typeface="Verdana"/>
                <a:ea typeface="SimSun"/>
                <a:cs typeface="Arial"/>
              </a:rPr>
              <a:t>storms, heat waves, cold waves </a:t>
            </a:r>
            <a:r>
              <a:rPr lang="en-US" sz="1600" dirty="0">
                <a:solidFill>
                  <a:srgbClr val="C00000"/>
                </a:solidFill>
                <a:latin typeface="Verdana"/>
                <a:ea typeface="SimSun"/>
                <a:cs typeface="Arial"/>
              </a:rPr>
              <a:t>etc</a:t>
            </a:r>
            <a:r>
              <a:rPr lang="en-US" sz="1600" dirty="0" smtClean="0">
                <a:solidFill>
                  <a:srgbClr val="C00000"/>
                </a:solidFill>
                <a:latin typeface="Verdana"/>
                <a:ea typeface="SimSun"/>
                <a:cs typeface="Arial"/>
              </a:rPr>
              <a:t>.)</a:t>
            </a:r>
            <a:endParaRPr lang="en-US" sz="1600" dirty="0">
              <a:solidFill>
                <a:srgbClr val="C00000"/>
              </a:solidFill>
            </a:endParaRPr>
          </a:p>
        </p:txBody>
      </p:sp>
      <p:sp>
        <p:nvSpPr>
          <p:cNvPr id="3" name="Rectangle 2"/>
          <p:cNvSpPr/>
          <p:nvPr/>
        </p:nvSpPr>
        <p:spPr>
          <a:xfrm>
            <a:off x="441991" y="669569"/>
            <a:ext cx="8229600" cy="584775"/>
          </a:xfrm>
          <a:prstGeom prst="rect">
            <a:avLst/>
          </a:prstGeom>
        </p:spPr>
        <p:txBody>
          <a:bodyPr wrap="square">
            <a:spAutoFit/>
          </a:bodyPr>
          <a:lstStyle/>
          <a:p>
            <a:pPr lvl="0"/>
            <a:r>
              <a:rPr lang="en-GB" sz="1600" dirty="0">
                <a:solidFill>
                  <a:srgbClr val="0070C0"/>
                </a:solidFill>
                <a:latin typeface="Verdana"/>
                <a:ea typeface="SimSun"/>
                <a:cs typeface="Arial"/>
              </a:rPr>
              <a:t>The weather information and services from </a:t>
            </a:r>
            <a:r>
              <a:rPr lang="en-GB" sz="1600" dirty="0" err="1">
                <a:solidFill>
                  <a:srgbClr val="0070C0"/>
                </a:solidFill>
                <a:latin typeface="Verdana"/>
                <a:ea typeface="SimSun"/>
                <a:cs typeface="Arial"/>
              </a:rPr>
              <a:t>nowcasting</a:t>
            </a:r>
            <a:r>
              <a:rPr lang="en-GB" sz="1600" dirty="0">
                <a:solidFill>
                  <a:srgbClr val="0070C0"/>
                </a:solidFill>
                <a:latin typeface="Verdana"/>
                <a:ea typeface="SimSun"/>
                <a:cs typeface="Arial"/>
              </a:rPr>
              <a:t> (0-6h) to longer-time scale (˜1 month)): a basic function of NMHSs and a core business of WMO.</a:t>
            </a:r>
            <a:r>
              <a:rPr lang="en-US" sz="1600" dirty="0">
                <a:solidFill>
                  <a:srgbClr val="0070C0"/>
                </a:solidFill>
                <a:latin typeface="Verdana"/>
                <a:ea typeface="SimSun"/>
                <a:cs typeface="Arial"/>
              </a:rPr>
              <a:t> </a:t>
            </a:r>
          </a:p>
        </p:txBody>
      </p:sp>
      <p:sp>
        <p:nvSpPr>
          <p:cNvPr id="10" name="Title 1"/>
          <p:cNvSpPr>
            <a:spLocks noGrp="1"/>
          </p:cNvSpPr>
          <p:nvPr>
            <p:ph type="title"/>
          </p:nvPr>
        </p:nvSpPr>
        <p:spPr>
          <a:xfrm>
            <a:off x="1" y="11654"/>
            <a:ext cx="9143999" cy="657915"/>
          </a:xfrm>
        </p:spPr>
        <p:txBody>
          <a:bodyPr vert="horz" lIns="91440" tIns="45720" rIns="91440" bIns="45720" rtlCol="0" anchor="ctr">
            <a:normAutofit/>
          </a:bodyPr>
          <a:lstStyle/>
          <a:p>
            <a:r>
              <a:rPr lang="en-US" sz="3600" b="1" dirty="0" smtClean="0">
                <a:solidFill>
                  <a:srgbClr val="000066"/>
                </a:solidFill>
              </a:rPr>
              <a:t>Weather</a:t>
            </a:r>
            <a:r>
              <a:rPr lang="en-US" sz="2600" b="1" dirty="0">
                <a:solidFill>
                  <a:srgbClr val="000066"/>
                </a:solidFill>
              </a:rPr>
              <a:t>: </a:t>
            </a:r>
            <a:r>
              <a:rPr lang="en-US" sz="2400" b="1" dirty="0">
                <a:solidFill>
                  <a:srgbClr val="000066"/>
                </a:solidFill>
              </a:rPr>
              <a:t>A </a:t>
            </a:r>
            <a:r>
              <a:rPr lang="en-US" sz="2400" b="1" dirty="0" smtClean="0">
                <a:solidFill>
                  <a:srgbClr val="000066"/>
                </a:solidFill>
              </a:rPr>
              <a:t>basic function of NMHSs &amp; a core </a:t>
            </a:r>
            <a:r>
              <a:rPr lang="en-US" sz="2400" b="1" dirty="0">
                <a:solidFill>
                  <a:srgbClr val="000066"/>
                </a:solidFill>
              </a:rPr>
              <a:t>business of WMO </a:t>
            </a:r>
          </a:p>
        </p:txBody>
      </p:sp>
    </p:spTree>
    <p:extLst>
      <p:ext uri="{BB962C8B-B14F-4D97-AF65-F5344CB8AC3E}">
        <p14:creationId xmlns:p14="http://schemas.microsoft.com/office/powerpoint/2010/main" val="123440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8246" y="912147"/>
            <a:ext cx="5736048" cy="1107996"/>
          </a:xfrm>
          <a:prstGeom prst="rect">
            <a:avLst/>
          </a:prstGeom>
        </p:spPr>
        <p:txBody>
          <a:bodyPr wrap="square">
            <a:spAutoFit/>
          </a:bodyPr>
          <a:lstStyle/>
          <a:p>
            <a:pPr algn="just"/>
            <a:r>
              <a:rPr lang="en-GB" sz="2200" dirty="0">
                <a:solidFill>
                  <a:srgbClr val="0070C0"/>
                </a:solidFill>
                <a:latin typeface="Verdana"/>
                <a:ea typeface="SimSun"/>
                <a:cs typeface="Arial"/>
              </a:rPr>
              <a:t>The </a:t>
            </a:r>
            <a:r>
              <a:rPr lang="en-GB" sz="2200" dirty="0" smtClean="0">
                <a:solidFill>
                  <a:srgbClr val="0070C0"/>
                </a:solidFill>
                <a:latin typeface="Verdana"/>
                <a:ea typeface="SimSun"/>
                <a:cs typeface="Arial"/>
              </a:rPr>
              <a:t>flooding can be due to the direct impact of heavy rain which is a </a:t>
            </a:r>
            <a:r>
              <a:rPr lang="en-GB" sz="2200" dirty="0" smtClean="0">
                <a:solidFill>
                  <a:srgbClr val="FF0000"/>
                </a:solidFill>
                <a:latin typeface="Verdana"/>
                <a:ea typeface="SimSun"/>
                <a:cs typeface="Arial"/>
              </a:rPr>
              <a:t>‘severe weather’ </a:t>
            </a:r>
            <a:r>
              <a:rPr lang="en-GB" sz="2200" dirty="0" smtClean="0">
                <a:solidFill>
                  <a:srgbClr val="0070C0"/>
                </a:solidFill>
                <a:latin typeface="Verdana"/>
                <a:ea typeface="SimSun"/>
                <a:cs typeface="Arial"/>
              </a:rPr>
              <a:t>event</a:t>
            </a:r>
            <a:endParaRPr lang="en-US" sz="2200" dirty="0">
              <a:solidFill>
                <a:srgbClr val="0070C0"/>
              </a:solidFill>
            </a:endParaRPr>
          </a:p>
        </p:txBody>
      </p:sp>
      <p:pic>
        <p:nvPicPr>
          <p:cNvPr id="6" name="Picture 2" descr="http://i.dailymail.co.uk/i/pix/2015/12/07/04/2F1CBD8700000578-3348001-Cars_sit_underwater_as_the_flooding_rises_up_to_windscreen_level-a-39_1449464031556.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11" y="949064"/>
            <a:ext cx="3066795" cy="258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51561" y="2352807"/>
            <a:ext cx="2686713" cy="250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0390" y="3603609"/>
            <a:ext cx="2375805" cy="1785104"/>
          </a:xfrm>
          <a:prstGeom prst="rect">
            <a:avLst/>
          </a:prstGeom>
        </p:spPr>
        <p:txBody>
          <a:bodyPr wrap="square">
            <a:spAutoFit/>
          </a:bodyPr>
          <a:lstStyle/>
          <a:p>
            <a:pPr algn="just"/>
            <a:r>
              <a:rPr lang="en-GB" sz="2200" dirty="0" smtClean="0">
                <a:solidFill>
                  <a:srgbClr val="0070C0"/>
                </a:solidFill>
                <a:latin typeface="Verdana"/>
                <a:ea typeface="SimSun"/>
                <a:cs typeface="Arial"/>
              </a:rPr>
              <a:t>A heavy rain event can be due to </a:t>
            </a:r>
            <a:r>
              <a:rPr lang="en-GB" sz="2200" dirty="0" smtClean="0">
                <a:solidFill>
                  <a:srgbClr val="FF0000"/>
                </a:solidFill>
                <a:latin typeface="Verdana"/>
                <a:ea typeface="SimSun"/>
                <a:cs typeface="Arial"/>
              </a:rPr>
              <a:t>climate change/climate variability</a:t>
            </a:r>
            <a:endParaRPr lang="en-US" sz="2200" dirty="0">
              <a:solidFill>
                <a:srgbClr val="0070C0"/>
              </a:solidFill>
            </a:endParaRPr>
          </a:p>
        </p:txBody>
      </p:sp>
      <p:grpSp>
        <p:nvGrpSpPr>
          <p:cNvPr id="9" name="Group 64"/>
          <p:cNvGrpSpPr>
            <a:grpSpLocks/>
          </p:cNvGrpSpPr>
          <p:nvPr/>
        </p:nvGrpSpPr>
        <p:grpSpPr bwMode="auto">
          <a:xfrm>
            <a:off x="5605637" y="2193693"/>
            <a:ext cx="3120810" cy="4394664"/>
            <a:chOff x="2343" y="1933"/>
            <a:chExt cx="1854" cy="3036"/>
          </a:xfrm>
        </p:grpSpPr>
        <p:grpSp>
          <p:nvGrpSpPr>
            <p:cNvPr id="10" name="Group 16"/>
            <p:cNvGrpSpPr>
              <a:grpSpLocks/>
            </p:cNvGrpSpPr>
            <p:nvPr/>
          </p:nvGrpSpPr>
          <p:grpSpPr bwMode="auto">
            <a:xfrm>
              <a:off x="2381" y="2069"/>
              <a:ext cx="1816" cy="2549"/>
              <a:chOff x="3373" y="663"/>
              <a:chExt cx="2304" cy="3121"/>
            </a:xfrm>
          </p:grpSpPr>
          <p:sp>
            <p:nvSpPr>
              <p:cNvPr id="17" name="AutoShape 17"/>
              <p:cNvSpPr>
                <a:spLocks noChangeArrowheads="1"/>
              </p:cNvSpPr>
              <p:nvPr/>
            </p:nvSpPr>
            <p:spPr bwMode="auto">
              <a:xfrm rot="-4497397">
                <a:off x="3542" y="974"/>
                <a:ext cx="2446" cy="1824"/>
              </a:xfrm>
              <a:prstGeom prst="flowChartDelay">
                <a:avLst/>
              </a:prstGeom>
              <a:solidFill>
                <a:srgbClr val="BBE0E3"/>
              </a:solidFill>
              <a:ln w="28575">
                <a:solidFill>
                  <a:srgbClr val="000000"/>
                </a:solidFill>
                <a:miter lim="800000"/>
                <a:headEnd/>
                <a:tailEnd/>
              </a:ln>
              <a:effectLst/>
            </p:spPr>
            <p:txBody>
              <a:bodyPr wrap="none" anchor="ctr"/>
              <a:lstStyle>
                <a:lvl1pPr>
                  <a:defRPr b="1">
                    <a:solidFill>
                      <a:schemeClr val="bg1"/>
                    </a:solidFill>
                    <a:latin typeface="Arial" pitchFamily="34" charset="0"/>
                  </a:defRPr>
                </a:lvl1pPr>
                <a:lvl2pPr marL="742950" indent="-285750">
                  <a:defRPr b="1">
                    <a:solidFill>
                      <a:schemeClr val="bg1"/>
                    </a:solidFill>
                    <a:latin typeface="Arial" pitchFamily="34" charset="0"/>
                  </a:defRPr>
                </a:lvl2pPr>
                <a:lvl3pPr marL="1143000" indent="-228600">
                  <a:defRPr b="1">
                    <a:solidFill>
                      <a:schemeClr val="bg1"/>
                    </a:solidFill>
                    <a:latin typeface="Arial" pitchFamily="34" charset="0"/>
                  </a:defRPr>
                </a:lvl3pPr>
                <a:lvl4pPr marL="1600200" indent="-228600">
                  <a:defRPr b="1">
                    <a:solidFill>
                      <a:schemeClr val="bg1"/>
                    </a:solidFill>
                    <a:latin typeface="Arial" pitchFamily="34" charset="0"/>
                  </a:defRPr>
                </a:lvl4pPr>
                <a:lvl5pPr marL="2057400" indent="-228600">
                  <a:defRPr b="1">
                    <a:solidFill>
                      <a:schemeClr val="bg1"/>
                    </a:solidFill>
                    <a:latin typeface="Arial" pitchFamily="34" charset="0"/>
                  </a:defRPr>
                </a:lvl5pPr>
                <a:lvl6pPr marL="2514600" indent="-228600" algn="ctr" eaLnBrk="0" fontAlgn="base" hangingPunct="0">
                  <a:spcBef>
                    <a:spcPct val="0"/>
                  </a:spcBef>
                  <a:spcAft>
                    <a:spcPct val="0"/>
                  </a:spcAft>
                  <a:defRPr b="1">
                    <a:solidFill>
                      <a:schemeClr val="bg1"/>
                    </a:solidFill>
                    <a:latin typeface="Arial" pitchFamily="34" charset="0"/>
                  </a:defRPr>
                </a:lvl6pPr>
                <a:lvl7pPr marL="2971800" indent="-228600" algn="ctr" eaLnBrk="0" fontAlgn="base" hangingPunct="0">
                  <a:spcBef>
                    <a:spcPct val="0"/>
                  </a:spcBef>
                  <a:spcAft>
                    <a:spcPct val="0"/>
                  </a:spcAft>
                  <a:defRPr b="1">
                    <a:solidFill>
                      <a:schemeClr val="bg1"/>
                    </a:solidFill>
                    <a:latin typeface="Arial" pitchFamily="34" charset="0"/>
                  </a:defRPr>
                </a:lvl7pPr>
                <a:lvl8pPr marL="3429000" indent="-228600" algn="ctr" eaLnBrk="0" fontAlgn="base" hangingPunct="0">
                  <a:spcBef>
                    <a:spcPct val="0"/>
                  </a:spcBef>
                  <a:spcAft>
                    <a:spcPct val="0"/>
                  </a:spcAft>
                  <a:defRPr b="1">
                    <a:solidFill>
                      <a:schemeClr val="bg1"/>
                    </a:solidFill>
                    <a:latin typeface="Arial" pitchFamily="34" charset="0"/>
                  </a:defRPr>
                </a:lvl8pPr>
                <a:lvl9pPr marL="3886200" indent="-228600" algn="ctr" eaLnBrk="0" fontAlgn="base" hangingPunct="0">
                  <a:spcBef>
                    <a:spcPct val="0"/>
                  </a:spcBef>
                  <a:spcAft>
                    <a:spcPct val="0"/>
                  </a:spcAft>
                  <a:defRPr b="1">
                    <a:solidFill>
                      <a:schemeClr val="bg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1" i="0" u="none" strike="noStrike" kern="0" cap="none" spc="0" normalizeH="0" baseline="0" noProof="0" smtClean="0">
                  <a:ln>
                    <a:noFill/>
                  </a:ln>
                  <a:solidFill>
                    <a:srgbClr val="000000"/>
                  </a:solidFill>
                  <a:effectLst/>
                  <a:uLnTx/>
                  <a:uFillTx/>
                  <a:latin typeface="Arial" pitchFamily="34" charset="0"/>
                </a:endParaRPr>
              </a:p>
            </p:txBody>
          </p:sp>
          <p:sp>
            <p:nvSpPr>
              <p:cNvPr id="18" name="Line 18"/>
              <p:cNvSpPr>
                <a:spLocks noChangeShapeType="1"/>
              </p:cNvSpPr>
              <p:nvPr/>
            </p:nvSpPr>
            <p:spPr bwMode="auto">
              <a:xfrm rot="902603">
                <a:off x="4648" y="826"/>
                <a:ext cx="240" cy="433"/>
              </a:xfrm>
              <a:prstGeom prst="line">
                <a:avLst/>
              </a:prstGeom>
              <a:noFill/>
              <a:ln w="28575">
                <a:solidFill>
                  <a:srgbClr val="00000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ysClr val="windowText" lastClr="000000"/>
                  </a:solidFill>
                  <a:effectLst/>
                  <a:uLnTx/>
                  <a:uFillTx/>
                  <a:latin typeface="Arial"/>
                </a:endParaRPr>
              </a:p>
            </p:txBody>
          </p:sp>
          <p:sp>
            <p:nvSpPr>
              <p:cNvPr id="19" name="Line 19"/>
              <p:cNvSpPr>
                <a:spLocks noChangeShapeType="1"/>
              </p:cNvSpPr>
              <p:nvPr/>
            </p:nvSpPr>
            <p:spPr bwMode="auto">
              <a:xfrm rot="902603">
                <a:off x="4809" y="1279"/>
                <a:ext cx="1" cy="143"/>
              </a:xfrm>
              <a:prstGeom prst="line">
                <a:avLst/>
              </a:prstGeom>
              <a:noFill/>
              <a:ln w="28575">
                <a:solidFill>
                  <a:srgbClr val="00000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ysClr val="windowText" lastClr="000000"/>
                  </a:solidFill>
                  <a:effectLst/>
                  <a:uLnTx/>
                  <a:uFillTx/>
                  <a:latin typeface="Arial"/>
                </a:endParaRPr>
              </a:p>
            </p:txBody>
          </p:sp>
          <p:sp>
            <p:nvSpPr>
              <p:cNvPr id="20" name="Line 20"/>
              <p:cNvSpPr>
                <a:spLocks noChangeShapeType="1"/>
              </p:cNvSpPr>
              <p:nvPr/>
            </p:nvSpPr>
            <p:spPr bwMode="auto">
              <a:xfrm rot="902603">
                <a:off x="4948" y="1316"/>
                <a:ext cx="1" cy="143"/>
              </a:xfrm>
              <a:prstGeom prst="line">
                <a:avLst/>
              </a:prstGeom>
              <a:noFill/>
              <a:ln w="28575">
                <a:solidFill>
                  <a:srgbClr val="00000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ysClr val="windowText" lastClr="000000"/>
                  </a:solidFill>
                  <a:effectLst/>
                  <a:uLnTx/>
                  <a:uFillTx/>
                  <a:latin typeface="Arial"/>
                </a:endParaRPr>
              </a:p>
            </p:txBody>
          </p:sp>
          <p:sp>
            <p:nvSpPr>
              <p:cNvPr id="21" name="Line 21"/>
              <p:cNvSpPr>
                <a:spLocks noChangeShapeType="1"/>
              </p:cNvSpPr>
              <p:nvPr/>
            </p:nvSpPr>
            <p:spPr bwMode="auto">
              <a:xfrm rot="902603" flipH="1">
                <a:off x="5020" y="926"/>
                <a:ext cx="239" cy="433"/>
              </a:xfrm>
              <a:prstGeom prst="line">
                <a:avLst/>
              </a:prstGeom>
              <a:noFill/>
              <a:ln w="28575">
                <a:solidFill>
                  <a:srgbClr val="00000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ysClr val="windowText" lastClr="000000"/>
                  </a:solidFill>
                  <a:effectLst/>
                  <a:uLnTx/>
                  <a:uFillTx/>
                  <a:latin typeface="Arial"/>
                </a:endParaRPr>
              </a:p>
            </p:txBody>
          </p:sp>
          <p:sp>
            <p:nvSpPr>
              <p:cNvPr id="22" name="Oval 22"/>
              <p:cNvSpPr>
                <a:spLocks noChangeArrowheads="1"/>
              </p:cNvSpPr>
              <p:nvPr/>
            </p:nvSpPr>
            <p:spPr bwMode="auto">
              <a:xfrm rot="902603">
                <a:off x="4780" y="1623"/>
                <a:ext cx="48" cy="47"/>
              </a:xfrm>
              <a:prstGeom prst="ellipse">
                <a:avLst/>
              </a:prstGeom>
              <a:solidFill>
                <a:srgbClr val="808080"/>
              </a:solidFill>
              <a:ln w="9525">
                <a:solidFill>
                  <a:srgbClr val="000000"/>
                </a:solidFill>
                <a:round/>
                <a:headEnd/>
                <a:tailEnd/>
              </a:ln>
              <a:effectLst/>
            </p:spPr>
            <p:txBody>
              <a:bodyPr wrap="none" anchor="ctr"/>
              <a:lstStyle>
                <a:lvl1pPr>
                  <a:defRPr b="1">
                    <a:solidFill>
                      <a:schemeClr val="bg1"/>
                    </a:solidFill>
                    <a:latin typeface="Arial" pitchFamily="34" charset="0"/>
                  </a:defRPr>
                </a:lvl1pPr>
                <a:lvl2pPr marL="742950" indent="-285750">
                  <a:defRPr b="1">
                    <a:solidFill>
                      <a:schemeClr val="bg1"/>
                    </a:solidFill>
                    <a:latin typeface="Arial" pitchFamily="34" charset="0"/>
                  </a:defRPr>
                </a:lvl2pPr>
                <a:lvl3pPr marL="1143000" indent="-228600">
                  <a:defRPr b="1">
                    <a:solidFill>
                      <a:schemeClr val="bg1"/>
                    </a:solidFill>
                    <a:latin typeface="Arial" pitchFamily="34" charset="0"/>
                  </a:defRPr>
                </a:lvl3pPr>
                <a:lvl4pPr marL="1600200" indent="-228600">
                  <a:defRPr b="1">
                    <a:solidFill>
                      <a:schemeClr val="bg1"/>
                    </a:solidFill>
                    <a:latin typeface="Arial" pitchFamily="34" charset="0"/>
                  </a:defRPr>
                </a:lvl4pPr>
                <a:lvl5pPr marL="2057400" indent="-228600">
                  <a:defRPr b="1">
                    <a:solidFill>
                      <a:schemeClr val="bg1"/>
                    </a:solidFill>
                    <a:latin typeface="Arial" pitchFamily="34" charset="0"/>
                  </a:defRPr>
                </a:lvl5pPr>
                <a:lvl6pPr marL="2514600" indent="-228600" algn="ctr" eaLnBrk="0" fontAlgn="base" hangingPunct="0">
                  <a:spcBef>
                    <a:spcPct val="0"/>
                  </a:spcBef>
                  <a:spcAft>
                    <a:spcPct val="0"/>
                  </a:spcAft>
                  <a:defRPr b="1">
                    <a:solidFill>
                      <a:schemeClr val="bg1"/>
                    </a:solidFill>
                    <a:latin typeface="Arial" pitchFamily="34" charset="0"/>
                  </a:defRPr>
                </a:lvl6pPr>
                <a:lvl7pPr marL="2971800" indent="-228600" algn="ctr" eaLnBrk="0" fontAlgn="base" hangingPunct="0">
                  <a:spcBef>
                    <a:spcPct val="0"/>
                  </a:spcBef>
                  <a:spcAft>
                    <a:spcPct val="0"/>
                  </a:spcAft>
                  <a:defRPr b="1">
                    <a:solidFill>
                      <a:schemeClr val="bg1"/>
                    </a:solidFill>
                    <a:latin typeface="Arial" pitchFamily="34" charset="0"/>
                  </a:defRPr>
                </a:lvl7pPr>
                <a:lvl8pPr marL="3429000" indent="-228600" algn="ctr" eaLnBrk="0" fontAlgn="base" hangingPunct="0">
                  <a:spcBef>
                    <a:spcPct val="0"/>
                  </a:spcBef>
                  <a:spcAft>
                    <a:spcPct val="0"/>
                  </a:spcAft>
                  <a:defRPr b="1">
                    <a:solidFill>
                      <a:schemeClr val="bg1"/>
                    </a:solidFill>
                    <a:latin typeface="Arial" pitchFamily="34" charset="0"/>
                  </a:defRPr>
                </a:lvl8pPr>
                <a:lvl9pPr marL="3886200" indent="-228600" algn="ctr" eaLnBrk="0" fontAlgn="base" hangingPunct="0">
                  <a:spcBef>
                    <a:spcPct val="0"/>
                  </a:spcBef>
                  <a:spcAft>
                    <a:spcPct val="0"/>
                  </a:spcAft>
                  <a:defRPr b="1">
                    <a:solidFill>
                      <a:schemeClr val="bg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1" i="0" u="none" strike="noStrike" kern="0" cap="none" spc="0" normalizeH="0" baseline="0" noProof="0" smtClean="0">
                  <a:ln>
                    <a:noFill/>
                  </a:ln>
                  <a:solidFill>
                    <a:srgbClr val="000000"/>
                  </a:solidFill>
                  <a:effectLst/>
                  <a:uLnTx/>
                  <a:uFillTx/>
                  <a:latin typeface="Arial" pitchFamily="34" charset="0"/>
                </a:endParaRPr>
              </a:p>
            </p:txBody>
          </p:sp>
          <p:sp>
            <p:nvSpPr>
              <p:cNvPr id="23" name="Oval 23"/>
              <p:cNvSpPr>
                <a:spLocks noChangeArrowheads="1"/>
              </p:cNvSpPr>
              <p:nvPr/>
            </p:nvSpPr>
            <p:spPr bwMode="auto">
              <a:xfrm rot="902603">
                <a:off x="4439" y="1781"/>
                <a:ext cx="48" cy="48"/>
              </a:xfrm>
              <a:prstGeom prst="ellipse">
                <a:avLst/>
              </a:prstGeom>
              <a:solidFill>
                <a:srgbClr val="808080"/>
              </a:solidFill>
              <a:ln w="9525">
                <a:solidFill>
                  <a:srgbClr val="000000"/>
                </a:solidFill>
                <a:round/>
                <a:headEnd/>
                <a:tailEnd/>
              </a:ln>
              <a:effectLst/>
            </p:spPr>
            <p:txBody>
              <a:bodyPr wrap="none" anchor="ctr"/>
              <a:lstStyle>
                <a:lvl1pPr>
                  <a:defRPr b="1">
                    <a:solidFill>
                      <a:schemeClr val="bg1"/>
                    </a:solidFill>
                    <a:latin typeface="Arial" pitchFamily="34" charset="0"/>
                  </a:defRPr>
                </a:lvl1pPr>
                <a:lvl2pPr marL="742950" indent="-285750">
                  <a:defRPr b="1">
                    <a:solidFill>
                      <a:schemeClr val="bg1"/>
                    </a:solidFill>
                    <a:latin typeface="Arial" pitchFamily="34" charset="0"/>
                  </a:defRPr>
                </a:lvl2pPr>
                <a:lvl3pPr marL="1143000" indent="-228600">
                  <a:defRPr b="1">
                    <a:solidFill>
                      <a:schemeClr val="bg1"/>
                    </a:solidFill>
                    <a:latin typeface="Arial" pitchFamily="34" charset="0"/>
                  </a:defRPr>
                </a:lvl3pPr>
                <a:lvl4pPr marL="1600200" indent="-228600">
                  <a:defRPr b="1">
                    <a:solidFill>
                      <a:schemeClr val="bg1"/>
                    </a:solidFill>
                    <a:latin typeface="Arial" pitchFamily="34" charset="0"/>
                  </a:defRPr>
                </a:lvl4pPr>
                <a:lvl5pPr marL="2057400" indent="-228600">
                  <a:defRPr b="1">
                    <a:solidFill>
                      <a:schemeClr val="bg1"/>
                    </a:solidFill>
                    <a:latin typeface="Arial" pitchFamily="34" charset="0"/>
                  </a:defRPr>
                </a:lvl5pPr>
                <a:lvl6pPr marL="2514600" indent="-228600" algn="ctr" eaLnBrk="0" fontAlgn="base" hangingPunct="0">
                  <a:spcBef>
                    <a:spcPct val="0"/>
                  </a:spcBef>
                  <a:spcAft>
                    <a:spcPct val="0"/>
                  </a:spcAft>
                  <a:defRPr b="1">
                    <a:solidFill>
                      <a:schemeClr val="bg1"/>
                    </a:solidFill>
                    <a:latin typeface="Arial" pitchFamily="34" charset="0"/>
                  </a:defRPr>
                </a:lvl6pPr>
                <a:lvl7pPr marL="2971800" indent="-228600" algn="ctr" eaLnBrk="0" fontAlgn="base" hangingPunct="0">
                  <a:spcBef>
                    <a:spcPct val="0"/>
                  </a:spcBef>
                  <a:spcAft>
                    <a:spcPct val="0"/>
                  </a:spcAft>
                  <a:defRPr b="1">
                    <a:solidFill>
                      <a:schemeClr val="bg1"/>
                    </a:solidFill>
                    <a:latin typeface="Arial" pitchFamily="34" charset="0"/>
                  </a:defRPr>
                </a:lvl7pPr>
                <a:lvl8pPr marL="3429000" indent="-228600" algn="ctr" eaLnBrk="0" fontAlgn="base" hangingPunct="0">
                  <a:spcBef>
                    <a:spcPct val="0"/>
                  </a:spcBef>
                  <a:spcAft>
                    <a:spcPct val="0"/>
                  </a:spcAft>
                  <a:defRPr b="1">
                    <a:solidFill>
                      <a:schemeClr val="bg1"/>
                    </a:solidFill>
                    <a:latin typeface="Arial" pitchFamily="34" charset="0"/>
                  </a:defRPr>
                </a:lvl8pPr>
                <a:lvl9pPr marL="3886200" indent="-228600" algn="ctr" eaLnBrk="0" fontAlgn="base" hangingPunct="0">
                  <a:spcBef>
                    <a:spcPct val="0"/>
                  </a:spcBef>
                  <a:spcAft>
                    <a:spcPct val="0"/>
                  </a:spcAft>
                  <a:defRPr b="1">
                    <a:solidFill>
                      <a:schemeClr val="bg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1" i="0" u="none" strike="noStrike" kern="0" cap="none" spc="0" normalizeH="0" baseline="0" noProof="0" smtClean="0">
                  <a:ln>
                    <a:noFill/>
                  </a:ln>
                  <a:solidFill>
                    <a:srgbClr val="000000"/>
                  </a:solidFill>
                  <a:effectLst/>
                  <a:uLnTx/>
                  <a:uFillTx/>
                  <a:latin typeface="Arial" pitchFamily="34" charset="0"/>
                </a:endParaRPr>
              </a:p>
            </p:txBody>
          </p:sp>
          <p:sp>
            <p:nvSpPr>
              <p:cNvPr id="24" name="Oval 24"/>
              <p:cNvSpPr>
                <a:spLocks noChangeArrowheads="1"/>
              </p:cNvSpPr>
              <p:nvPr/>
            </p:nvSpPr>
            <p:spPr bwMode="auto">
              <a:xfrm rot="902603">
                <a:off x="4995" y="1929"/>
                <a:ext cx="48" cy="48"/>
              </a:xfrm>
              <a:prstGeom prst="ellipse">
                <a:avLst/>
              </a:prstGeom>
              <a:solidFill>
                <a:srgbClr val="808080"/>
              </a:solidFill>
              <a:ln w="9525">
                <a:solidFill>
                  <a:srgbClr val="000000"/>
                </a:solidFill>
                <a:round/>
                <a:headEnd/>
                <a:tailEnd/>
              </a:ln>
              <a:effectLst/>
            </p:spPr>
            <p:txBody>
              <a:bodyPr wrap="none" anchor="ctr"/>
              <a:lstStyle>
                <a:lvl1pPr>
                  <a:defRPr b="1">
                    <a:solidFill>
                      <a:schemeClr val="bg1"/>
                    </a:solidFill>
                    <a:latin typeface="Arial" pitchFamily="34" charset="0"/>
                  </a:defRPr>
                </a:lvl1pPr>
                <a:lvl2pPr marL="742950" indent="-285750">
                  <a:defRPr b="1">
                    <a:solidFill>
                      <a:schemeClr val="bg1"/>
                    </a:solidFill>
                    <a:latin typeface="Arial" pitchFamily="34" charset="0"/>
                  </a:defRPr>
                </a:lvl2pPr>
                <a:lvl3pPr marL="1143000" indent="-228600">
                  <a:defRPr b="1">
                    <a:solidFill>
                      <a:schemeClr val="bg1"/>
                    </a:solidFill>
                    <a:latin typeface="Arial" pitchFamily="34" charset="0"/>
                  </a:defRPr>
                </a:lvl3pPr>
                <a:lvl4pPr marL="1600200" indent="-228600">
                  <a:defRPr b="1">
                    <a:solidFill>
                      <a:schemeClr val="bg1"/>
                    </a:solidFill>
                    <a:latin typeface="Arial" pitchFamily="34" charset="0"/>
                  </a:defRPr>
                </a:lvl4pPr>
                <a:lvl5pPr marL="2057400" indent="-228600">
                  <a:defRPr b="1">
                    <a:solidFill>
                      <a:schemeClr val="bg1"/>
                    </a:solidFill>
                    <a:latin typeface="Arial" pitchFamily="34" charset="0"/>
                  </a:defRPr>
                </a:lvl5pPr>
                <a:lvl6pPr marL="2514600" indent="-228600" algn="ctr" eaLnBrk="0" fontAlgn="base" hangingPunct="0">
                  <a:spcBef>
                    <a:spcPct val="0"/>
                  </a:spcBef>
                  <a:spcAft>
                    <a:spcPct val="0"/>
                  </a:spcAft>
                  <a:defRPr b="1">
                    <a:solidFill>
                      <a:schemeClr val="bg1"/>
                    </a:solidFill>
                    <a:latin typeface="Arial" pitchFamily="34" charset="0"/>
                  </a:defRPr>
                </a:lvl6pPr>
                <a:lvl7pPr marL="2971800" indent="-228600" algn="ctr" eaLnBrk="0" fontAlgn="base" hangingPunct="0">
                  <a:spcBef>
                    <a:spcPct val="0"/>
                  </a:spcBef>
                  <a:spcAft>
                    <a:spcPct val="0"/>
                  </a:spcAft>
                  <a:defRPr b="1">
                    <a:solidFill>
                      <a:schemeClr val="bg1"/>
                    </a:solidFill>
                    <a:latin typeface="Arial" pitchFamily="34" charset="0"/>
                  </a:defRPr>
                </a:lvl7pPr>
                <a:lvl8pPr marL="3429000" indent="-228600" algn="ctr" eaLnBrk="0" fontAlgn="base" hangingPunct="0">
                  <a:spcBef>
                    <a:spcPct val="0"/>
                  </a:spcBef>
                  <a:spcAft>
                    <a:spcPct val="0"/>
                  </a:spcAft>
                  <a:defRPr b="1">
                    <a:solidFill>
                      <a:schemeClr val="bg1"/>
                    </a:solidFill>
                    <a:latin typeface="Arial" pitchFamily="34" charset="0"/>
                  </a:defRPr>
                </a:lvl8pPr>
                <a:lvl9pPr marL="3886200" indent="-228600" algn="ctr" eaLnBrk="0" fontAlgn="base" hangingPunct="0">
                  <a:spcBef>
                    <a:spcPct val="0"/>
                  </a:spcBef>
                  <a:spcAft>
                    <a:spcPct val="0"/>
                  </a:spcAft>
                  <a:defRPr b="1">
                    <a:solidFill>
                      <a:schemeClr val="bg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1" i="0" u="none" strike="noStrike" kern="0" cap="none" spc="0" normalizeH="0" baseline="0" noProof="0" smtClean="0">
                  <a:ln>
                    <a:noFill/>
                  </a:ln>
                  <a:solidFill>
                    <a:srgbClr val="000000"/>
                  </a:solidFill>
                  <a:effectLst/>
                  <a:uLnTx/>
                  <a:uFillTx/>
                  <a:latin typeface="Arial" pitchFamily="34" charset="0"/>
                </a:endParaRPr>
              </a:p>
            </p:txBody>
          </p:sp>
          <p:sp>
            <p:nvSpPr>
              <p:cNvPr id="25" name="Oval 25"/>
              <p:cNvSpPr>
                <a:spLocks noChangeArrowheads="1"/>
              </p:cNvSpPr>
              <p:nvPr/>
            </p:nvSpPr>
            <p:spPr bwMode="auto">
              <a:xfrm rot="902603">
                <a:off x="4717" y="1855"/>
                <a:ext cx="48" cy="48"/>
              </a:xfrm>
              <a:prstGeom prst="ellipse">
                <a:avLst/>
              </a:prstGeom>
              <a:solidFill>
                <a:srgbClr val="808080"/>
              </a:solidFill>
              <a:ln w="9525">
                <a:solidFill>
                  <a:srgbClr val="000000"/>
                </a:solidFill>
                <a:round/>
                <a:headEnd/>
                <a:tailEnd/>
              </a:ln>
              <a:effectLst/>
            </p:spPr>
            <p:txBody>
              <a:bodyPr wrap="none" anchor="ctr"/>
              <a:lstStyle>
                <a:lvl1pPr>
                  <a:defRPr b="1">
                    <a:solidFill>
                      <a:schemeClr val="bg1"/>
                    </a:solidFill>
                    <a:latin typeface="Arial" pitchFamily="34" charset="0"/>
                  </a:defRPr>
                </a:lvl1pPr>
                <a:lvl2pPr marL="742950" indent="-285750">
                  <a:defRPr b="1">
                    <a:solidFill>
                      <a:schemeClr val="bg1"/>
                    </a:solidFill>
                    <a:latin typeface="Arial" pitchFamily="34" charset="0"/>
                  </a:defRPr>
                </a:lvl2pPr>
                <a:lvl3pPr marL="1143000" indent="-228600">
                  <a:defRPr b="1">
                    <a:solidFill>
                      <a:schemeClr val="bg1"/>
                    </a:solidFill>
                    <a:latin typeface="Arial" pitchFamily="34" charset="0"/>
                  </a:defRPr>
                </a:lvl3pPr>
                <a:lvl4pPr marL="1600200" indent="-228600">
                  <a:defRPr b="1">
                    <a:solidFill>
                      <a:schemeClr val="bg1"/>
                    </a:solidFill>
                    <a:latin typeface="Arial" pitchFamily="34" charset="0"/>
                  </a:defRPr>
                </a:lvl4pPr>
                <a:lvl5pPr marL="2057400" indent="-228600">
                  <a:defRPr b="1">
                    <a:solidFill>
                      <a:schemeClr val="bg1"/>
                    </a:solidFill>
                    <a:latin typeface="Arial" pitchFamily="34" charset="0"/>
                  </a:defRPr>
                </a:lvl5pPr>
                <a:lvl6pPr marL="2514600" indent="-228600" algn="ctr" eaLnBrk="0" fontAlgn="base" hangingPunct="0">
                  <a:spcBef>
                    <a:spcPct val="0"/>
                  </a:spcBef>
                  <a:spcAft>
                    <a:spcPct val="0"/>
                  </a:spcAft>
                  <a:defRPr b="1">
                    <a:solidFill>
                      <a:schemeClr val="bg1"/>
                    </a:solidFill>
                    <a:latin typeface="Arial" pitchFamily="34" charset="0"/>
                  </a:defRPr>
                </a:lvl6pPr>
                <a:lvl7pPr marL="2971800" indent="-228600" algn="ctr" eaLnBrk="0" fontAlgn="base" hangingPunct="0">
                  <a:spcBef>
                    <a:spcPct val="0"/>
                  </a:spcBef>
                  <a:spcAft>
                    <a:spcPct val="0"/>
                  </a:spcAft>
                  <a:defRPr b="1">
                    <a:solidFill>
                      <a:schemeClr val="bg1"/>
                    </a:solidFill>
                    <a:latin typeface="Arial" pitchFamily="34" charset="0"/>
                  </a:defRPr>
                </a:lvl7pPr>
                <a:lvl8pPr marL="3429000" indent="-228600" algn="ctr" eaLnBrk="0" fontAlgn="base" hangingPunct="0">
                  <a:spcBef>
                    <a:spcPct val="0"/>
                  </a:spcBef>
                  <a:spcAft>
                    <a:spcPct val="0"/>
                  </a:spcAft>
                  <a:defRPr b="1">
                    <a:solidFill>
                      <a:schemeClr val="bg1"/>
                    </a:solidFill>
                    <a:latin typeface="Arial" pitchFamily="34" charset="0"/>
                  </a:defRPr>
                </a:lvl8pPr>
                <a:lvl9pPr marL="3886200" indent="-228600" algn="ctr" eaLnBrk="0" fontAlgn="base" hangingPunct="0">
                  <a:spcBef>
                    <a:spcPct val="0"/>
                  </a:spcBef>
                  <a:spcAft>
                    <a:spcPct val="0"/>
                  </a:spcAft>
                  <a:defRPr b="1">
                    <a:solidFill>
                      <a:schemeClr val="bg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1" i="0" u="none" strike="noStrike" kern="0" cap="none" spc="0" normalizeH="0" baseline="0" noProof="0" smtClean="0">
                  <a:ln>
                    <a:noFill/>
                  </a:ln>
                  <a:solidFill>
                    <a:srgbClr val="000000"/>
                  </a:solidFill>
                  <a:effectLst/>
                  <a:uLnTx/>
                  <a:uFillTx/>
                  <a:latin typeface="Arial" pitchFamily="34" charset="0"/>
                </a:endParaRPr>
              </a:p>
            </p:txBody>
          </p:sp>
          <p:sp>
            <p:nvSpPr>
              <p:cNvPr id="26" name="Oval 26"/>
              <p:cNvSpPr>
                <a:spLocks noChangeArrowheads="1"/>
              </p:cNvSpPr>
              <p:nvPr/>
            </p:nvSpPr>
            <p:spPr bwMode="auto">
              <a:xfrm rot="902603">
                <a:off x="5085" y="2154"/>
                <a:ext cx="48" cy="48"/>
              </a:xfrm>
              <a:prstGeom prst="ellipse">
                <a:avLst/>
              </a:prstGeom>
              <a:solidFill>
                <a:srgbClr val="808080"/>
              </a:solidFill>
              <a:ln w="9525">
                <a:solidFill>
                  <a:srgbClr val="000000"/>
                </a:solidFill>
                <a:round/>
                <a:headEnd/>
                <a:tailEnd/>
              </a:ln>
              <a:effectLst/>
            </p:spPr>
            <p:txBody>
              <a:bodyPr wrap="none" anchor="ctr"/>
              <a:lstStyle>
                <a:lvl1pPr>
                  <a:defRPr b="1">
                    <a:solidFill>
                      <a:schemeClr val="bg1"/>
                    </a:solidFill>
                    <a:latin typeface="Arial" pitchFamily="34" charset="0"/>
                  </a:defRPr>
                </a:lvl1pPr>
                <a:lvl2pPr marL="742950" indent="-285750">
                  <a:defRPr b="1">
                    <a:solidFill>
                      <a:schemeClr val="bg1"/>
                    </a:solidFill>
                    <a:latin typeface="Arial" pitchFamily="34" charset="0"/>
                  </a:defRPr>
                </a:lvl2pPr>
                <a:lvl3pPr marL="1143000" indent="-228600">
                  <a:defRPr b="1">
                    <a:solidFill>
                      <a:schemeClr val="bg1"/>
                    </a:solidFill>
                    <a:latin typeface="Arial" pitchFamily="34" charset="0"/>
                  </a:defRPr>
                </a:lvl3pPr>
                <a:lvl4pPr marL="1600200" indent="-228600">
                  <a:defRPr b="1">
                    <a:solidFill>
                      <a:schemeClr val="bg1"/>
                    </a:solidFill>
                    <a:latin typeface="Arial" pitchFamily="34" charset="0"/>
                  </a:defRPr>
                </a:lvl4pPr>
                <a:lvl5pPr marL="2057400" indent="-228600">
                  <a:defRPr b="1">
                    <a:solidFill>
                      <a:schemeClr val="bg1"/>
                    </a:solidFill>
                    <a:latin typeface="Arial" pitchFamily="34" charset="0"/>
                  </a:defRPr>
                </a:lvl5pPr>
                <a:lvl6pPr marL="2514600" indent="-228600" algn="ctr" eaLnBrk="0" fontAlgn="base" hangingPunct="0">
                  <a:spcBef>
                    <a:spcPct val="0"/>
                  </a:spcBef>
                  <a:spcAft>
                    <a:spcPct val="0"/>
                  </a:spcAft>
                  <a:defRPr b="1">
                    <a:solidFill>
                      <a:schemeClr val="bg1"/>
                    </a:solidFill>
                    <a:latin typeface="Arial" pitchFamily="34" charset="0"/>
                  </a:defRPr>
                </a:lvl6pPr>
                <a:lvl7pPr marL="2971800" indent="-228600" algn="ctr" eaLnBrk="0" fontAlgn="base" hangingPunct="0">
                  <a:spcBef>
                    <a:spcPct val="0"/>
                  </a:spcBef>
                  <a:spcAft>
                    <a:spcPct val="0"/>
                  </a:spcAft>
                  <a:defRPr b="1">
                    <a:solidFill>
                      <a:schemeClr val="bg1"/>
                    </a:solidFill>
                    <a:latin typeface="Arial" pitchFamily="34" charset="0"/>
                  </a:defRPr>
                </a:lvl7pPr>
                <a:lvl8pPr marL="3429000" indent="-228600" algn="ctr" eaLnBrk="0" fontAlgn="base" hangingPunct="0">
                  <a:spcBef>
                    <a:spcPct val="0"/>
                  </a:spcBef>
                  <a:spcAft>
                    <a:spcPct val="0"/>
                  </a:spcAft>
                  <a:defRPr b="1">
                    <a:solidFill>
                      <a:schemeClr val="bg1"/>
                    </a:solidFill>
                    <a:latin typeface="Arial" pitchFamily="34" charset="0"/>
                  </a:defRPr>
                </a:lvl8pPr>
                <a:lvl9pPr marL="3886200" indent="-228600" algn="ctr" eaLnBrk="0" fontAlgn="base" hangingPunct="0">
                  <a:spcBef>
                    <a:spcPct val="0"/>
                  </a:spcBef>
                  <a:spcAft>
                    <a:spcPct val="0"/>
                  </a:spcAft>
                  <a:defRPr b="1">
                    <a:solidFill>
                      <a:schemeClr val="bg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1" i="0" u="none" strike="noStrike" kern="0" cap="none" spc="0" normalizeH="0" baseline="0" noProof="0" smtClean="0">
                  <a:ln>
                    <a:noFill/>
                  </a:ln>
                  <a:solidFill>
                    <a:srgbClr val="000000"/>
                  </a:solidFill>
                  <a:effectLst/>
                  <a:uLnTx/>
                  <a:uFillTx/>
                  <a:latin typeface="Arial" pitchFamily="34" charset="0"/>
                </a:endParaRPr>
              </a:p>
            </p:txBody>
          </p:sp>
          <p:sp>
            <p:nvSpPr>
              <p:cNvPr id="27" name="Oval 27"/>
              <p:cNvSpPr>
                <a:spLocks noChangeArrowheads="1"/>
              </p:cNvSpPr>
              <p:nvPr/>
            </p:nvSpPr>
            <p:spPr bwMode="auto">
              <a:xfrm rot="902603">
                <a:off x="4807" y="2078"/>
                <a:ext cx="48" cy="47"/>
              </a:xfrm>
              <a:prstGeom prst="ellipse">
                <a:avLst/>
              </a:prstGeom>
              <a:solidFill>
                <a:srgbClr val="808080"/>
              </a:solidFill>
              <a:ln w="9525">
                <a:solidFill>
                  <a:srgbClr val="000000"/>
                </a:solidFill>
                <a:round/>
                <a:headEnd/>
                <a:tailEnd/>
              </a:ln>
              <a:effectLst/>
            </p:spPr>
            <p:txBody>
              <a:bodyPr wrap="none" anchor="ctr"/>
              <a:lstStyle>
                <a:lvl1pPr>
                  <a:defRPr b="1">
                    <a:solidFill>
                      <a:schemeClr val="bg1"/>
                    </a:solidFill>
                    <a:latin typeface="Arial" pitchFamily="34" charset="0"/>
                  </a:defRPr>
                </a:lvl1pPr>
                <a:lvl2pPr marL="742950" indent="-285750">
                  <a:defRPr b="1">
                    <a:solidFill>
                      <a:schemeClr val="bg1"/>
                    </a:solidFill>
                    <a:latin typeface="Arial" pitchFamily="34" charset="0"/>
                  </a:defRPr>
                </a:lvl2pPr>
                <a:lvl3pPr marL="1143000" indent="-228600">
                  <a:defRPr b="1">
                    <a:solidFill>
                      <a:schemeClr val="bg1"/>
                    </a:solidFill>
                    <a:latin typeface="Arial" pitchFamily="34" charset="0"/>
                  </a:defRPr>
                </a:lvl3pPr>
                <a:lvl4pPr marL="1600200" indent="-228600">
                  <a:defRPr b="1">
                    <a:solidFill>
                      <a:schemeClr val="bg1"/>
                    </a:solidFill>
                    <a:latin typeface="Arial" pitchFamily="34" charset="0"/>
                  </a:defRPr>
                </a:lvl4pPr>
                <a:lvl5pPr marL="2057400" indent="-228600">
                  <a:defRPr b="1">
                    <a:solidFill>
                      <a:schemeClr val="bg1"/>
                    </a:solidFill>
                    <a:latin typeface="Arial" pitchFamily="34" charset="0"/>
                  </a:defRPr>
                </a:lvl5pPr>
                <a:lvl6pPr marL="2514600" indent="-228600" algn="ctr" eaLnBrk="0" fontAlgn="base" hangingPunct="0">
                  <a:spcBef>
                    <a:spcPct val="0"/>
                  </a:spcBef>
                  <a:spcAft>
                    <a:spcPct val="0"/>
                  </a:spcAft>
                  <a:defRPr b="1">
                    <a:solidFill>
                      <a:schemeClr val="bg1"/>
                    </a:solidFill>
                    <a:latin typeface="Arial" pitchFamily="34" charset="0"/>
                  </a:defRPr>
                </a:lvl6pPr>
                <a:lvl7pPr marL="2971800" indent="-228600" algn="ctr" eaLnBrk="0" fontAlgn="base" hangingPunct="0">
                  <a:spcBef>
                    <a:spcPct val="0"/>
                  </a:spcBef>
                  <a:spcAft>
                    <a:spcPct val="0"/>
                  </a:spcAft>
                  <a:defRPr b="1">
                    <a:solidFill>
                      <a:schemeClr val="bg1"/>
                    </a:solidFill>
                    <a:latin typeface="Arial" pitchFamily="34" charset="0"/>
                  </a:defRPr>
                </a:lvl7pPr>
                <a:lvl8pPr marL="3429000" indent="-228600" algn="ctr" eaLnBrk="0" fontAlgn="base" hangingPunct="0">
                  <a:spcBef>
                    <a:spcPct val="0"/>
                  </a:spcBef>
                  <a:spcAft>
                    <a:spcPct val="0"/>
                  </a:spcAft>
                  <a:defRPr b="1">
                    <a:solidFill>
                      <a:schemeClr val="bg1"/>
                    </a:solidFill>
                    <a:latin typeface="Arial" pitchFamily="34" charset="0"/>
                  </a:defRPr>
                </a:lvl8pPr>
                <a:lvl9pPr marL="3886200" indent="-228600" algn="ctr" eaLnBrk="0" fontAlgn="base" hangingPunct="0">
                  <a:spcBef>
                    <a:spcPct val="0"/>
                  </a:spcBef>
                  <a:spcAft>
                    <a:spcPct val="0"/>
                  </a:spcAft>
                  <a:defRPr b="1">
                    <a:solidFill>
                      <a:schemeClr val="bg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1" i="0" u="none" strike="noStrike" kern="0" cap="none" spc="0" normalizeH="0" baseline="0" noProof="0" smtClean="0">
                  <a:ln>
                    <a:noFill/>
                  </a:ln>
                  <a:solidFill>
                    <a:srgbClr val="000000"/>
                  </a:solidFill>
                  <a:effectLst/>
                  <a:uLnTx/>
                  <a:uFillTx/>
                  <a:latin typeface="Arial" pitchFamily="34" charset="0"/>
                </a:endParaRPr>
              </a:p>
            </p:txBody>
          </p:sp>
          <p:sp>
            <p:nvSpPr>
              <p:cNvPr id="28" name="Oval 28"/>
              <p:cNvSpPr>
                <a:spLocks noChangeArrowheads="1"/>
              </p:cNvSpPr>
              <p:nvPr/>
            </p:nvSpPr>
            <p:spPr bwMode="auto">
              <a:xfrm rot="902603">
                <a:off x="4528" y="2003"/>
                <a:ext cx="48" cy="48"/>
              </a:xfrm>
              <a:prstGeom prst="ellipse">
                <a:avLst/>
              </a:prstGeom>
              <a:solidFill>
                <a:srgbClr val="808080"/>
              </a:solidFill>
              <a:ln w="9525">
                <a:solidFill>
                  <a:srgbClr val="000000"/>
                </a:solidFill>
                <a:round/>
                <a:headEnd/>
                <a:tailEnd/>
              </a:ln>
              <a:effectLst/>
            </p:spPr>
            <p:txBody>
              <a:bodyPr wrap="none" anchor="ctr"/>
              <a:lstStyle>
                <a:lvl1pPr>
                  <a:defRPr b="1">
                    <a:solidFill>
                      <a:schemeClr val="bg1"/>
                    </a:solidFill>
                    <a:latin typeface="Arial" pitchFamily="34" charset="0"/>
                  </a:defRPr>
                </a:lvl1pPr>
                <a:lvl2pPr marL="742950" indent="-285750">
                  <a:defRPr b="1">
                    <a:solidFill>
                      <a:schemeClr val="bg1"/>
                    </a:solidFill>
                    <a:latin typeface="Arial" pitchFamily="34" charset="0"/>
                  </a:defRPr>
                </a:lvl2pPr>
                <a:lvl3pPr marL="1143000" indent="-228600">
                  <a:defRPr b="1">
                    <a:solidFill>
                      <a:schemeClr val="bg1"/>
                    </a:solidFill>
                    <a:latin typeface="Arial" pitchFamily="34" charset="0"/>
                  </a:defRPr>
                </a:lvl3pPr>
                <a:lvl4pPr marL="1600200" indent="-228600">
                  <a:defRPr b="1">
                    <a:solidFill>
                      <a:schemeClr val="bg1"/>
                    </a:solidFill>
                    <a:latin typeface="Arial" pitchFamily="34" charset="0"/>
                  </a:defRPr>
                </a:lvl4pPr>
                <a:lvl5pPr marL="2057400" indent="-228600">
                  <a:defRPr b="1">
                    <a:solidFill>
                      <a:schemeClr val="bg1"/>
                    </a:solidFill>
                    <a:latin typeface="Arial" pitchFamily="34" charset="0"/>
                  </a:defRPr>
                </a:lvl5pPr>
                <a:lvl6pPr marL="2514600" indent="-228600" algn="ctr" eaLnBrk="0" fontAlgn="base" hangingPunct="0">
                  <a:spcBef>
                    <a:spcPct val="0"/>
                  </a:spcBef>
                  <a:spcAft>
                    <a:spcPct val="0"/>
                  </a:spcAft>
                  <a:defRPr b="1">
                    <a:solidFill>
                      <a:schemeClr val="bg1"/>
                    </a:solidFill>
                    <a:latin typeface="Arial" pitchFamily="34" charset="0"/>
                  </a:defRPr>
                </a:lvl6pPr>
                <a:lvl7pPr marL="2971800" indent="-228600" algn="ctr" eaLnBrk="0" fontAlgn="base" hangingPunct="0">
                  <a:spcBef>
                    <a:spcPct val="0"/>
                  </a:spcBef>
                  <a:spcAft>
                    <a:spcPct val="0"/>
                  </a:spcAft>
                  <a:defRPr b="1">
                    <a:solidFill>
                      <a:schemeClr val="bg1"/>
                    </a:solidFill>
                    <a:latin typeface="Arial" pitchFamily="34" charset="0"/>
                  </a:defRPr>
                </a:lvl7pPr>
                <a:lvl8pPr marL="3429000" indent="-228600" algn="ctr" eaLnBrk="0" fontAlgn="base" hangingPunct="0">
                  <a:spcBef>
                    <a:spcPct val="0"/>
                  </a:spcBef>
                  <a:spcAft>
                    <a:spcPct val="0"/>
                  </a:spcAft>
                  <a:defRPr b="1">
                    <a:solidFill>
                      <a:schemeClr val="bg1"/>
                    </a:solidFill>
                    <a:latin typeface="Arial" pitchFamily="34" charset="0"/>
                  </a:defRPr>
                </a:lvl8pPr>
                <a:lvl9pPr marL="3886200" indent="-228600" algn="ctr" eaLnBrk="0" fontAlgn="base" hangingPunct="0">
                  <a:spcBef>
                    <a:spcPct val="0"/>
                  </a:spcBef>
                  <a:spcAft>
                    <a:spcPct val="0"/>
                  </a:spcAft>
                  <a:defRPr b="1">
                    <a:solidFill>
                      <a:schemeClr val="bg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1" i="0" u="none" strike="noStrike" kern="0" cap="none" spc="0" normalizeH="0" baseline="0" noProof="0" smtClean="0">
                  <a:ln>
                    <a:noFill/>
                  </a:ln>
                  <a:solidFill>
                    <a:srgbClr val="000000"/>
                  </a:solidFill>
                  <a:effectLst/>
                  <a:uLnTx/>
                  <a:uFillTx/>
                  <a:latin typeface="Arial" pitchFamily="34" charset="0"/>
                </a:endParaRPr>
              </a:p>
            </p:txBody>
          </p:sp>
          <p:sp>
            <p:nvSpPr>
              <p:cNvPr id="29" name="Oval 29"/>
              <p:cNvSpPr>
                <a:spLocks noChangeArrowheads="1"/>
              </p:cNvSpPr>
              <p:nvPr/>
            </p:nvSpPr>
            <p:spPr bwMode="auto">
              <a:xfrm rot="902603">
                <a:off x="4248" y="1929"/>
                <a:ext cx="48" cy="48"/>
              </a:xfrm>
              <a:prstGeom prst="ellipse">
                <a:avLst/>
              </a:prstGeom>
              <a:solidFill>
                <a:srgbClr val="808080"/>
              </a:solidFill>
              <a:ln w="9525">
                <a:solidFill>
                  <a:srgbClr val="000000"/>
                </a:solidFill>
                <a:round/>
                <a:headEnd/>
                <a:tailEnd/>
              </a:ln>
              <a:effectLst/>
            </p:spPr>
            <p:txBody>
              <a:bodyPr wrap="none" anchor="ctr"/>
              <a:lstStyle>
                <a:lvl1pPr>
                  <a:defRPr b="1">
                    <a:solidFill>
                      <a:schemeClr val="bg1"/>
                    </a:solidFill>
                    <a:latin typeface="Arial" pitchFamily="34" charset="0"/>
                  </a:defRPr>
                </a:lvl1pPr>
                <a:lvl2pPr marL="742950" indent="-285750">
                  <a:defRPr b="1">
                    <a:solidFill>
                      <a:schemeClr val="bg1"/>
                    </a:solidFill>
                    <a:latin typeface="Arial" pitchFamily="34" charset="0"/>
                  </a:defRPr>
                </a:lvl2pPr>
                <a:lvl3pPr marL="1143000" indent="-228600">
                  <a:defRPr b="1">
                    <a:solidFill>
                      <a:schemeClr val="bg1"/>
                    </a:solidFill>
                    <a:latin typeface="Arial" pitchFamily="34" charset="0"/>
                  </a:defRPr>
                </a:lvl3pPr>
                <a:lvl4pPr marL="1600200" indent="-228600">
                  <a:defRPr b="1">
                    <a:solidFill>
                      <a:schemeClr val="bg1"/>
                    </a:solidFill>
                    <a:latin typeface="Arial" pitchFamily="34" charset="0"/>
                  </a:defRPr>
                </a:lvl4pPr>
                <a:lvl5pPr marL="2057400" indent="-228600">
                  <a:defRPr b="1">
                    <a:solidFill>
                      <a:schemeClr val="bg1"/>
                    </a:solidFill>
                    <a:latin typeface="Arial" pitchFamily="34" charset="0"/>
                  </a:defRPr>
                </a:lvl5pPr>
                <a:lvl6pPr marL="2514600" indent="-228600" algn="ctr" eaLnBrk="0" fontAlgn="base" hangingPunct="0">
                  <a:spcBef>
                    <a:spcPct val="0"/>
                  </a:spcBef>
                  <a:spcAft>
                    <a:spcPct val="0"/>
                  </a:spcAft>
                  <a:defRPr b="1">
                    <a:solidFill>
                      <a:schemeClr val="bg1"/>
                    </a:solidFill>
                    <a:latin typeface="Arial" pitchFamily="34" charset="0"/>
                  </a:defRPr>
                </a:lvl6pPr>
                <a:lvl7pPr marL="2971800" indent="-228600" algn="ctr" eaLnBrk="0" fontAlgn="base" hangingPunct="0">
                  <a:spcBef>
                    <a:spcPct val="0"/>
                  </a:spcBef>
                  <a:spcAft>
                    <a:spcPct val="0"/>
                  </a:spcAft>
                  <a:defRPr b="1">
                    <a:solidFill>
                      <a:schemeClr val="bg1"/>
                    </a:solidFill>
                    <a:latin typeface="Arial" pitchFamily="34" charset="0"/>
                  </a:defRPr>
                </a:lvl7pPr>
                <a:lvl8pPr marL="3429000" indent="-228600" algn="ctr" eaLnBrk="0" fontAlgn="base" hangingPunct="0">
                  <a:spcBef>
                    <a:spcPct val="0"/>
                  </a:spcBef>
                  <a:spcAft>
                    <a:spcPct val="0"/>
                  </a:spcAft>
                  <a:defRPr b="1">
                    <a:solidFill>
                      <a:schemeClr val="bg1"/>
                    </a:solidFill>
                    <a:latin typeface="Arial" pitchFamily="34" charset="0"/>
                  </a:defRPr>
                </a:lvl8pPr>
                <a:lvl9pPr marL="3886200" indent="-228600" algn="ctr" eaLnBrk="0" fontAlgn="base" hangingPunct="0">
                  <a:spcBef>
                    <a:spcPct val="0"/>
                  </a:spcBef>
                  <a:spcAft>
                    <a:spcPct val="0"/>
                  </a:spcAft>
                  <a:defRPr b="1">
                    <a:solidFill>
                      <a:schemeClr val="bg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1" i="0" u="none" strike="noStrike" kern="0" cap="none" spc="0" normalizeH="0" baseline="0" noProof="0" smtClean="0">
                  <a:ln>
                    <a:noFill/>
                  </a:ln>
                  <a:solidFill>
                    <a:srgbClr val="000000"/>
                  </a:solidFill>
                  <a:effectLst/>
                  <a:uLnTx/>
                  <a:uFillTx/>
                  <a:latin typeface="Arial" pitchFamily="34" charset="0"/>
                </a:endParaRPr>
              </a:p>
            </p:txBody>
          </p:sp>
          <p:sp>
            <p:nvSpPr>
              <p:cNvPr id="30" name="Oval 30"/>
              <p:cNvSpPr>
                <a:spLocks noChangeArrowheads="1"/>
              </p:cNvSpPr>
              <p:nvPr/>
            </p:nvSpPr>
            <p:spPr bwMode="auto">
              <a:xfrm rot="902603">
                <a:off x="5174" y="2377"/>
                <a:ext cx="48" cy="48"/>
              </a:xfrm>
              <a:prstGeom prst="ellipse">
                <a:avLst/>
              </a:prstGeom>
              <a:solidFill>
                <a:srgbClr val="808080"/>
              </a:solidFill>
              <a:ln w="9525">
                <a:solidFill>
                  <a:srgbClr val="000000"/>
                </a:solidFill>
                <a:round/>
                <a:headEnd/>
                <a:tailEnd/>
              </a:ln>
              <a:effectLst/>
            </p:spPr>
            <p:txBody>
              <a:bodyPr wrap="none" anchor="ctr"/>
              <a:lstStyle>
                <a:lvl1pPr>
                  <a:defRPr b="1">
                    <a:solidFill>
                      <a:schemeClr val="bg1"/>
                    </a:solidFill>
                    <a:latin typeface="Arial" pitchFamily="34" charset="0"/>
                  </a:defRPr>
                </a:lvl1pPr>
                <a:lvl2pPr marL="742950" indent="-285750">
                  <a:defRPr b="1">
                    <a:solidFill>
                      <a:schemeClr val="bg1"/>
                    </a:solidFill>
                    <a:latin typeface="Arial" pitchFamily="34" charset="0"/>
                  </a:defRPr>
                </a:lvl2pPr>
                <a:lvl3pPr marL="1143000" indent="-228600">
                  <a:defRPr b="1">
                    <a:solidFill>
                      <a:schemeClr val="bg1"/>
                    </a:solidFill>
                    <a:latin typeface="Arial" pitchFamily="34" charset="0"/>
                  </a:defRPr>
                </a:lvl3pPr>
                <a:lvl4pPr marL="1600200" indent="-228600">
                  <a:defRPr b="1">
                    <a:solidFill>
                      <a:schemeClr val="bg1"/>
                    </a:solidFill>
                    <a:latin typeface="Arial" pitchFamily="34" charset="0"/>
                  </a:defRPr>
                </a:lvl4pPr>
                <a:lvl5pPr marL="2057400" indent="-228600">
                  <a:defRPr b="1">
                    <a:solidFill>
                      <a:schemeClr val="bg1"/>
                    </a:solidFill>
                    <a:latin typeface="Arial" pitchFamily="34" charset="0"/>
                  </a:defRPr>
                </a:lvl5pPr>
                <a:lvl6pPr marL="2514600" indent="-228600" algn="ctr" eaLnBrk="0" fontAlgn="base" hangingPunct="0">
                  <a:spcBef>
                    <a:spcPct val="0"/>
                  </a:spcBef>
                  <a:spcAft>
                    <a:spcPct val="0"/>
                  </a:spcAft>
                  <a:defRPr b="1">
                    <a:solidFill>
                      <a:schemeClr val="bg1"/>
                    </a:solidFill>
                    <a:latin typeface="Arial" pitchFamily="34" charset="0"/>
                  </a:defRPr>
                </a:lvl6pPr>
                <a:lvl7pPr marL="2971800" indent="-228600" algn="ctr" eaLnBrk="0" fontAlgn="base" hangingPunct="0">
                  <a:spcBef>
                    <a:spcPct val="0"/>
                  </a:spcBef>
                  <a:spcAft>
                    <a:spcPct val="0"/>
                  </a:spcAft>
                  <a:defRPr b="1">
                    <a:solidFill>
                      <a:schemeClr val="bg1"/>
                    </a:solidFill>
                    <a:latin typeface="Arial" pitchFamily="34" charset="0"/>
                  </a:defRPr>
                </a:lvl7pPr>
                <a:lvl8pPr marL="3429000" indent="-228600" algn="ctr" eaLnBrk="0" fontAlgn="base" hangingPunct="0">
                  <a:spcBef>
                    <a:spcPct val="0"/>
                  </a:spcBef>
                  <a:spcAft>
                    <a:spcPct val="0"/>
                  </a:spcAft>
                  <a:defRPr b="1">
                    <a:solidFill>
                      <a:schemeClr val="bg1"/>
                    </a:solidFill>
                    <a:latin typeface="Arial" pitchFamily="34" charset="0"/>
                  </a:defRPr>
                </a:lvl8pPr>
                <a:lvl9pPr marL="3886200" indent="-228600" algn="ctr" eaLnBrk="0" fontAlgn="base" hangingPunct="0">
                  <a:spcBef>
                    <a:spcPct val="0"/>
                  </a:spcBef>
                  <a:spcAft>
                    <a:spcPct val="0"/>
                  </a:spcAft>
                  <a:defRPr b="1">
                    <a:solidFill>
                      <a:schemeClr val="bg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1" i="0" u="none" strike="noStrike" kern="0" cap="none" spc="0" normalizeH="0" baseline="0" noProof="0" smtClean="0">
                  <a:ln>
                    <a:noFill/>
                  </a:ln>
                  <a:solidFill>
                    <a:srgbClr val="000000"/>
                  </a:solidFill>
                  <a:effectLst/>
                  <a:uLnTx/>
                  <a:uFillTx/>
                  <a:latin typeface="Arial" pitchFamily="34" charset="0"/>
                </a:endParaRPr>
              </a:p>
            </p:txBody>
          </p:sp>
          <p:sp>
            <p:nvSpPr>
              <p:cNvPr id="31" name="Oval 31"/>
              <p:cNvSpPr>
                <a:spLocks noChangeArrowheads="1"/>
              </p:cNvSpPr>
              <p:nvPr/>
            </p:nvSpPr>
            <p:spPr bwMode="auto">
              <a:xfrm rot="902603">
                <a:off x="4862" y="1108"/>
                <a:ext cx="95" cy="96"/>
              </a:xfrm>
              <a:prstGeom prst="ellipse">
                <a:avLst/>
              </a:prstGeom>
              <a:solidFill>
                <a:srgbClr val="009999"/>
              </a:solidFill>
              <a:ln w="9525">
                <a:solidFill>
                  <a:srgbClr val="000000"/>
                </a:solidFill>
                <a:round/>
                <a:headEnd/>
                <a:tailEnd/>
              </a:ln>
              <a:effectLst/>
            </p:spPr>
            <p:txBody>
              <a:bodyPr wrap="none" anchor="ctr"/>
              <a:lstStyle>
                <a:lvl1pPr>
                  <a:defRPr b="1">
                    <a:solidFill>
                      <a:schemeClr val="bg1"/>
                    </a:solidFill>
                    <a:latin typeface="Arial" pitchFamily="34" charset="0"/>
                  </a:defRPr>
                </a:lvl1pPr>
                <a:lvl2pPr marL="742950" indent="-285750">
                  <a:defRPr b="1">
                    <a:solidFill>
                      <a:schemeClr val="bg1"/>
                    </a:solidFill>
                    <a:latin typeface="Arial" pitchFamily="34" charset="0"/>
                  </a:defRPr>
                </a:lvl2pPr>
                <a:lvl3pPr marL="1143000" indent="-228600">
                  <a:defRPr b="1">
                    <a:solidFill>
                      <a:schemeClr val="bg1"/>
                    </a:solidFill>
                    <a:latin typeface="Arial" pitchFamily="34" charset="0"/>
                  </a:defRPr>
                </a:lvl3pPr>
                <a:lvl4pPr marL="1600200" indent="-228600">
                  <a:defRPr b="1">
                    <a:solidFill>
                      <a:schemeClr val="bg1"/>
                    </a:solidFill>
                    <a:latin typeface="Arial" pitchFamily="34" charset="0"/>
                  </a:defRPr>
                </a:lvl4pPr>
                <a:lvl5pPr marL="2057400" indent="-228600">
                  <a:defRPr b="1">
                    <a:solidFill>
                      <a:schemeClr val="bg1"/>
                    </a:solidFill>
                    <a:latin typeface="Arial" pitchFamily="34" charset="0"/>
                  </a:defRPr>
                </a:lvl5pPr>
                <a:lvl6pPr marL="2514600" indent="-228600" algn="ctr" eaLnBrk="0" fontAlgn="base" hangingPunct="0">
                  <a:spcBef>
                    <a:spcPct val="0"/>
                  </a:spcBef>
                  <a:spcAft>
                    <a:spcPct val="0"/>
                  </a:spcAft>
                  <a:defRPr b="1">
                    <a:solidFill>
                      <a:schemeClr val="bg1"/>
                    </a:solidFill>
                    <a:latin typeface="Arial" pitchFamily="34" charset="0"/>
                  </a:defRPr>
                </a:lvl6pPr>
                <a:lvl7pPr marL="2971800" indent="-228600" algn="ctr" eaLnBrk="0" fontAlgn="base" hangingPunct="0">
                  <a:spcBef>
                    <a:spcPct val="0"/>
                  </a:spcBef>
                  <a:spcAft>
                    <a:spcPct val="0"/>
                  </a:spcAft>
                  <a:defRPr b="1">
                    <a:solidFill>
                      <a:schemeClr val="bg1"/>
                    </a:solidFill>
                    <a:latin typeface="Arial" pitchFamily="34" charset="0"/>
                  </a:defRPr>
                </a:lvl7pPr>
                <a:lvl8pPr marL="3429000" indent="-228600" algn="ctr" eaLnBrk="0" fontAlgn="base" hangingPunct="0">
                  <a:spcBef>
                    <a:spcPct val="0"/>
                  </a:spcBef>
                  <a:spcAft>
                    <a:spcPct val="0"/>
                  </a:spcAft>
                  <a:defRPr b="1">
                    <a:solidFill>
                      <a:schemeClr val="bg1"/>
                    </a:solidFill>
                    <a:latin typeface="Arial" pitchFamily="34" charset="0"/>
                  </a:defRPr>
                </a:lvl8pPr>
                <a:lvl9pPr marL="3886200" indent="-228600" algn="ctr" eaLnBrk="0" fontAlgn="base" hangingPunct="0">
                  <a:spcBef>
                    <a:spcPct val="0"/>
                  </a:spcBef>
                  <a:spcAft>
                    <a:spcPct val="0"/>
                  </a:spcAft>
                  <a:defRPr b="1">
                    <a:solidFill>
                      <a:schemeClr val="bg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1" i="0" u="none" strike="noStrike" kern="0" cap="none" spc="0" normalizeH="0" baseline="0" noProof="0" smtClean="0">
                  <a:ln>
                    <a:noFill/>
                  </a:ln>
                  <a:solidFill>
                    <a:srgbClr val="000000"/>
                  </a:solidFill>
                  <a:effectLst/>
                  <a:uLnTx/>
                  <a:uFillTx/>
                  <a:latin typeface="Arial" pitchFamily="34" charset="0"/>
                </a:endParaRPr>
              </a:p>
            </p:txBody>
          </p:sp>
          <p:sp>
            <p:nvSpPr>
              <p:cNvPr id="32" name="Oval 32"/>
              <p:cNvSpPr>
                <a:spLocks noChangeArrowheads="1"/>
              </p:cNvSpPr>
              <p:nvPr/>
            </p:nvSpPr>
            <p:spPr bwMode="auto">
              <a:xfrm rot="902603">
                <a:off x="4896" y="2300"/>
                <a:ext cx="48" cy="47"/>
              </a:xfrm>
              <a:prstGeom prst="ellipse">
                <a:avLst/>
              </a:prstGeom>
              <a:solidFill>
                <a:srgbClr val="808080"/>
              </a:solidFill>
              <a:ln w="9525">
                <a:solidFill>
                  <a:srgbClr val="000000"/>
                </a:solidFill>
                <a:round/>
                <a:headEnd/>
                <a:tailEnd/>
              </a:ln>
              <a:effectLst/>
            </p:spPr>
            <p:txBody>
              <a:bodyPr wrap="none" anchor="ctr"/>
              <a:lstStyle>
                <a:lvl1pPr>
                  <a:defRPr b="1">
                    <a:solidFill>
                      <a:schemeClr val="bg1"/>
                    </a:solidFill>
                    <a:latin typeface="Arial" pitchFamily="34" charset="0"/>
                  </a:defRPr>
                </a:lvl1pPr>
                <a:lvl2pPr marL="742950" indent="-285750">
                  <a:defRPr b="1">
                    <a:solidFill>
                      <a:schemeClr val="bg1"/>
                    </a:solidFill>
                    <a:latin typeface="Arial" pitchFamily="34" charset="0"/>
                  </a:defRPr>
                </a:lvl2pPr>
                <a:lvl3pPr marL="1143000" indent="-228600">
                  <a:defRPr b="1">
                    <a:solidFill>
                      <a:schemeClr val="bg1"/>
                    </a:solidFill>
                    <a:latin typeface="Arial" pitchFamily="34" charset="0"/>
                  </a:defRPr>
                </a:lvl3pPr>
                <a:lvl4pPr marL="1600200" indent="-228600">
                  <a:defRPr b="1">
                    <a:solidFill>
                      <a:schemeClr val="bg1"/>
                    </a:solidFill>
                    <a:latin typeface="Arial" pitchFamily="34" charset="0"/>
                  </a:defRPr>
                </a:lvl4pPr>
                <a:lvl5pPr marL="2057400" indent="-228600">
                  <a:defRPr b="1">
                    <a:solidFill>
                      <a:schemeClr val="bg1"/>
                    </a:solidFill>
                    <a:latin typeface="Arial" pitchFamily="34" charset="0"/>
                  </a:defRPr>
                </a:lvl5pPr>
                <a:lvl6pPr marL="2514600" indent="-228600" algn="ctr" eaLnBrk="0" fontAlgn="base" hangingPunct="0">
                  <a:spcBef>
                    <a:spcPct val="0"/>
                  </a:spcBef>
                  <a:spcAft>
                    <a:spcPct val="0"/>
                  </a:spcAft>
                  <a:defRPr b="1">
                    <a:solidFill>
                      <a:schemeClr val="bg1"/>
                    </a:solidFill>
                    <a:latin typeface="Arial" pitchFamily="34" charset="0"/>
                  </a:defRPr>
                </a:lvl6pPr>
                <a:lvl7pPr marL="2971800" indent="-228600" algn="ctr" eaLnBrk="0" fontAlgn="base" hangingPunct="0">
                  <a:spcBef>
                    <a:spcPct val="0"/>
                  </a:spcBef>
                  <a:spcAft>
                    <a:spcPct val="0"/>
                  </a:spcAft>
                  <a:defRPr b="1">
                    <a:solidFill>
                      <a:schemeClr val="bg1"/>
                    </a:solidFill>
                    <a:latin typeface="Arial" pitchFamily="34" charset="0"/>
                  </a:defRPr>
                </a:lvl7pPr>
                <a:lvl8pPr marL="3429000" indent="-228600" algn="ctr" eaLnBrk="0" fontAlgn="base" hangingPunct="0">
                  <a:spcBef>
                    <a:spcPct val="0"/>
                  </a:spcBef>
                  <a:spcAft>
                    <a:spcPct val="0"/>
                  </a:spcAft>
                  <a:defRPr b="1">
                    <a:solidFill>
                      <a:schemeClr val="bg1"/>
                    </a:solidFill>
                    <a:latin typeface="Arial" pitchFamily="34" charset="0"/>
                  </a:defRPr>
                </a:lvl8pPr>
                <a:lvl9pPr marL="3886200" indent="-228600" algn="ctr" eaLnBrk="0" fontAlgn="base" hangingPunct="0">
                  <a:spcBef>
                    <a:spcPct val="0"/>
                  </a:spcBef>
                  <a:spcAft>
                    <a:spcPct val="0"/>
                  </a:spcAft>
                  <a:defRPr b="1">
                    <a:solidFill>
                      <a:schemeClr val="bg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1" i="0" u="none" strike="noStrike" kern="0" cap="none" spc="0" normalizeH="0" baseline="0" noProof="0" smtClean="0">
                  <a:ln>
                    <a:noFill/>
                  </a:ln>
                  <a:solidFill>
                    <a:srgbClr val="000000"/>
                  </a:solidFill>
                  <a:effectLst/>
                  <a:uLnTx/>
                  <a:uFillTx/>
                  <a:latin typeface="Arial" pitchFamily="34" charset="0"/>
                </a:endParaRPr>
              </a:p>
            </p:txBody>
          </p:sp>
          <p:sp>
            <p:nvSpPr>
              <p:cNvPr id="33" name="Oval 33"/>
              <p:cNvSpPr>
                <a:spLocks noChangeArrowheads="1"/>
              </p:cNvSpPr>
              <p:nvPr/>
            </p:nvSpPr>
            <p:spPr bwMode="auto">
              <a:xfrm rot="902603">
                <a:off x="4618" y="2226"/>
                <a:ext cx="48" cy="47"/>
              </a:xfrm>
              <a:prstGeom prst="ellipse">
                <a:avLst/>
              </a:prstGeom>
              <a:solidFill>
                <a:srgbClr val="808080"/>
              </a:solidFill>
              <a:ln w="9525">
                <a:solidFill>
                  <a:srgbClr val="000000"/>
                </a:solidFill>
                <a:round/>
                <a:headEnd/>
                <a:tailEnd/>
              </a:ln>
              <a:effectLst/>
            </p:spPr>
            <p:txBody>
              <a:bodyPr wrap="none" anchor="ctr"/>
              <a:lstStyle>
                <a:lvl1pPr>
                  <a:defRPr b="1">
                    <a:solidFill>
                      <a:schemeClr val="bg1"/>
                    </a:solidFill>
                    <a:latin typeface="Arial" pitchFamily="34" charset="0"/>
                  </a:defRPr>
                </a:lvl1pPr>
                <a:lvl2pPr marL="742950" indent="-285750">
                  <a:defRPr b="1">
                    <a:solidFill>
                      <a:schemeClr val="bg1"/>
                    </a:solidFill>
                    <a:latin typeface="Arial" pitchFamily="34" charset="0"/>
                  </a:defRPr>
                </a:lvl2pPr>
                <a:lvl3pPr marL="1143000" indent="-228600">
                  <a:defRPr b="1">
                    <a:solidFill>
                      <a:schemeClr val="bg1"/>
                    </a:solidFill>
                    <a:latin typeface="Arial" pitchFamily="34" charset="0"/>
                  </a:defRPr>
                </a:lvl3pPr>
                <a:lvl4pPr marL="1600200" indent="-228600">
                  <a:defRPr b="1">
                    <a:solidFill>
                      <a:schemeClr val="bg1"/>
                    </a:solidFill>
                    <a:latin typeface="Arial" pitchFamily="34" charset="0"/>
                  </a:defRPr>
                </a:lvl4pPr>
                <a:lvl5pPr marL="2057400" indent="-228600">
                  <a:defRPr b="1">
                    <a:solidFill>
                      <a:schemeClr val="bg1"/>
                    </a:solidFill>
                    <a:latin typeface="Arial" pitchFamily="34" charset="0"/>
                  </a:defRPr>
                </a:lvl5pPr>
                <a:lvl6pPr marL="2514600" indent="-228600" algn="ctr" eaLnBrk="0" fontAlgn="base" hangingPunct="0">
                  <a:spcBef>
                    <a:spcPct val="0"/>
                  </a:spcBef>
                  <a:spcAft>
                    <a:spcPct val="0"/>
                  </a:spcAft>
                  <a:defRPr b="1">
                    <a:solidFill>
                      <a:schemeClr val="bg1"/>
                    </a:solidFill>
                    <a:latin typeface="Arial" pitchFamily="34" charset="0"/>
                  </a:defRPr>
                </a:lvl6pPr>
                <a:lvl7pPr marL="2971800" indent="-228600" algn="ctr" eaLnBrk="0" fontAlgn="base" hangingPunct="0">
                  <a:spcBef>
                    <a:spcPct val="0"/>
                  </a:spcBef>
                  <a:spcAft>
                    <a:spcPct val="0"/>
                  </a:spcAft>
                  <a:defRPr b="1">
                    <a:solidFill>
                      <a:schemeClr val="bg1"/>
                    </a:solidFill>
                    <a:latin typeface="Arial" pitchFamily="34" charset="0"/>
                  </a:defRPr>
                </a:lvl7pPr>
                <a:lvl8pPr marL="3429000" indent="-228600" algn="ctr" eaLnBrk="0" fontAlgn="base" hangingPunct="0">
                  <a:spcBef>
                    <a:spcPct val="0"/>
                  </a:spcBef>
                  <a:spcAft>
                    <a:spcPct val="0"/>
                  </a:spcAft>
                  <a:defRPr b="1">
                    <a:solidFill>
                      <a:schemeClr val="bg1"/>
                    </a:solidFill>
                    <a:latin typeface="Arial" pitchFamily="34" charset="0"/>
                  </a:defRPr>
                </a:lvl8pPr>
                <a:lvl9pPr marL="3886200" indent="-228600" algn="ctr" eaLnBrk="0" fontAlgn="base" hangingPunct="0">
                  <a:spcBef>
                    <a:spcPct val="0"/>
                  </a:spcBef>
                  <a:spcAft>
                    <a:spcPct val="0"/>
                  </a:spcAft>
                  <a:defRPr b="1">
                    <a:solidFill>
                      <a:schemeClr val="bg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1" i="0" u="none" strike="noStrike" kern="0" cap="none" spc="0" normalizeH="0" baseline="0" noProof="0" smtClean="0">
                  <a:ln>
                    <a:noFill/>
                  </a:ln>
                  <a:solidFill>
                    <a:srgbClr val="000000"/>
                  </a:solidFill>
                  <a:effectLst/>
                  <a:uLnTx/>
                  <a:uFillTx/>
                  <a:latin typeface="Arial" pitchFamily="34" charset="0"/>
                </a:endParaRPr>
              </a:p>
            </p:txBody>
          </p:sp>
          <p:sp>
            <p:nvSpPr>
              <p:cNvPr id="34" name="Oval 34"/>
              <p:cNvSpPr>
                <a:spLocks noChangeArrowheads="1"/>
              </p:cNvSpPr>
              <p:nvPr/>
            </p:nvSpPr>
            <p:spPr bwMode="auto">
              <a:xfrm rot="902603">
                <a:off x="4340" y="2152"/>
                <a:ext cx="48" cy="47"/>
              </a:xfrm>
              <a:prstGeom prst="ellipse">
                <a:avLst/>
              </a:prstGeom>
              <a:solidFill>
                <a:srgbClr val="808080"/>
              </a:solidFill>
              <a:ln w="9525">
                <a:solidFill>
                  <a:srgbClr val="000000"/>
                </a:solidFill>
                <a:round/>
                <a:headEnd/>
                <a:tailEnd/>
              </a:ln>
              <a:effectLst/>
            </p:spPr>
            <p:txBody>
              <a:bodyPr wrap="none" anchor="ctr"/>
              <a:lstStyle>
                <a:lvl1pPr>
                  <a:defRPr b="1">
                    <a:solidFill>
                      <a:schemeClr val="bg1"/>
                    </a:solidFill>
                    <a:latin typeface="Arial" pitchFamily="34" charset="0"/>
                  </a:defRPr>
                </a:lvl1pPr>
                <a:lvl2pPr marL="742950" indent="-285750">
                  <a:defRPr b="1">
                    <a:solidFill>
                      <a:schemeClr val="bg1"/>
                    </a:solidFill>
                    <a:latin typeface="Arial" pitchFamily="34" charset="0"/>
                  </a:defRPr>
                </a:lvl2pPr>
                <a:lvl3pPr marL="1143000" indent="-228600">
                  <a:defRPr b="1">
                    <a:solidFill>
                      <a:schemeClr val="bg1"/>
                    </a:solidFill>
                    <a:latin typeface="Arial" pitchFamily="34" charset="0"/>
                  </a:defRPr>
                </a:lvl3pPr>
                <a:lvl4pPr marL="1600200" indent="-228600">
                  <a:defRPr b="1">
                    <a:solidFill>
                      <a:schemeClr val="bg1"/>
                    </a:solidFill>
                    <a:latin typeface="Arial" pitchFamily="34" charset="0"/>
                  </a:defRPr>
                </a:lvl4pPr>
                <a:lvl5pPr marL="2057400" indent="-228600">
                  <a:defRPr b="1">
                    <a:solidFill>
                      <a:schemeClr val="bg1"/>
                    </a:solidFill>
                    <a:latin typeface="Arial" pitchFamily="34" charset="0"/>
                  </a:defRPr>
                </a:lvl5pPr>
                <a:lvl6pPr marL="2514600" indent="-228600" algn="ctr" eaLnBrk="0" fontAlgn="base" hangingPunct="0">
                  <a:spcBef>
                    <a:spcPct val="0"/>
                  </a:spcBef>
                  <a:spcAft>
                    <a:spcPct val="0"/>
                  </a:spcAft>
                  <a:defRPr b="1">
                    <a:solidFill>
                      <a:schemeClr val="bg1"/>
                    </a:solidFill>
                    <a:latin typeface="Arial" pitchFamily="34" charset="0"/>
                  </a:defRPr>
                </a:lvl6pPr>
                <a:lvl7pPr marL="2971800" indent="-228600" algn="ctr" eaLnBrk="0" fontAlgn="base" hangingPunct="0">
                  <a:spcBef>
                    <a:spcPct val="0"/>
                  </a:spcBef>
                  <a:spcAft>
                    <a:spcPct val="0"/>
                  </a:spcAft>
                  <a:defRPr b="1">
                    <a:solidFill>
                      <a:schemeClr val="bg1"/>
                    </a:solidFill>
                    <a:latin typeface="Arial" pitchFamily="34" charset="0"/>
                  </a:defRPr>
                </a:lvl7pPr>
                <a:lvl8pPr marL="3429000" indent="-228600" algn="ctr" eaLnBrk="0" fontAlgn="base" hangingPunct="0">
                  <a:spcBef>
                    <a:spcPct val="0"/>
                  </a:spcBef>
                  <a:spcAft>
                    <a:spcPct val="0"/>
                  </a:spcAft>
                  <a:defRPr b="1">
                    <a:solidFill>
                      <a:schemeClr val="bg1"/>
                    </a:solidFill>
                    <a:latin typeface="Arial" pitchFamily="34" charset="0"/>
                  </a:defRPr>
                </a:lvl8pPr>
                <a:lvl9pPr marL="3886200" indent="-228600" algn="ctr" eaLnBrk="0" fontAlgn="base" hangingPunct="0">
                  <a:spcBef>
                    <a:spcPct val="0"/>
                  </a:spcBef>
                  <a:spcAft>
                    <a:spcPct val="0"/>
                  </a:spcAft>
                  <a:defRPr b="1">
                    <a:solidFill>
                      <a:schemeClr val="bg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1" i="0" u="none" strike="noStrike" kern="0" cap="none" spc="0" normalizeH="0" baseline="0" noProof="0" smtClean="0">
                  <a:ln>
                    <a:noFill/>
                  </a:ln>
                  <a:solidFill>
                    <a:srgbClr val="000000"/>
                  </a:solidFill>
                  <a:effectLst/>
                  <a:uLnTx/>
                  <a:uFillTx/>
                  <a:latin typeface="Arial" pitchFamily="34" charset="0"/>
                </a:endParaRPr>
              </a:p>
            </p:txBody>
          </p:sp>
          <p:sp>
            <p:nvSpPr>
              <p:cNvPr id="35" name="Oval 35"/>
              <p:cNvSpPr>
                <a:spLocks noChangeArrowheads="1"/>
              </p:cNvSpPr>
              <p:nvPr/>
            </p:nvSpPr>
            <p:spPr bwMode="auto">
              <a:xfrm rot="902603">
                <a:off x="4061" y="2078"/>
                <a:ext cx="48" cy="47"/>
              </a:xfrm>
              <a:prstGeom prst="ellipse">
                <a:avLst/>
              </a:prstGeom>
              <a:solidFill>
                <a:srgbClr val="808080"/>
              </a:solidFill>
              <a:ln w="9525">
                <a:solidFill>
                  <a:srgbClr val="000000"/>
                </a:solidFill>
                <a:round/>
                <a:headEnd/>
                <a:tailEnd/>
              </a:ln>
              <a:effectLst/>
            </p:spPr>
            <p:txBody>
              <a:bodyPr wrap="none" anchor="ctr"/>
              <a:lstStyle>
                <a:lvl1pPr>
                  <a:defRPr b="1">
                    <a:solidFill>
                      <a:schemeClr val="bg1"/>
                    </a:solidFill>
                    <a:latin typeface="Arial" pitchFamily="34" charset="0"/>
                  </a:defRPr>
                </a:lvl1pPr>
                <a:lvl2pPr marL="742950" indent="-285750">
                  <a:defRPr b="1">
                    <a:solidFill>
                      <a:schemeClr val="bg1"/>
                    </a:solidFill>
                    <a:latin typeface="Arial" pitchFamily="34" charset="0"/>
                  </a:defRPr>
                </a:lvl2pPr>
                <a:lvl3pPr marL="1143000" indent="-228600">
                  <a:defRPr b="1">
                    <a:solidFill>
                      <a:schemeClr val="bg1"/>
                    </a:solidFill>
                    <a:latin typeface="Arial" pitchFamily="34" charset="0"/>
                  </a:defRPr>
                </a:lvl3pPr>
                <a:lvl4pPr marL="1600200" indent="-228600">
                  <a:defRPr b="1">
                    <a:solidFill>
                      <a:schemeClr val="bg1"/>
                    </a:solidFill>
                    <a:latin typeface="Arial" pitchFamily="34" charset="0"/>
                  </a:defRPr>
                </a:lvl4pPr>
                <a:lvl5pPr marL="2057400" indent="-228600">
                  <a:defRPr b="1">
                    <a:solidFill>
                      <a:schemeClr val="bg1"/>
                    </a:solidFill>
                    <a:latin typeface="Arial" pitchFamily="34" charset="0"/>
                  </a:defRPr>
                </a:lvl5pPr>
                <a:lvl6pPr marL="2514600" indent="-228600" algn="ctr" eaLnBrk="0" fontAlgn="base" hangingPunct="0">
                  <a:spcBef>
                    <a:spcPct val="0"/>
                  </a:spcBef>
                  <a:spcAft>
                    <a:spcPct val="0"/>
                  </a:spcAft>
                  <a:defRPr b="1">
                    <a:solidFill>
                      <a:schemeClr val="bg1"/>
                    </a:solidFill>
                    <a:latin typeface="Arial" pitchFamily="34" charset="0"/>
                  </a:defRPr>
                </a:lvl6pPr>
                <a:lvl7pPr marL="2971800" indent="-228600" algn="ctr" eaLnBrk="0" fontAlgn="base" hangingPunct="0">
                  <a:spcBef>
                    <a:spcPct val="0"/>
                  </a:spcBef>
                  <a:spcAft>
                    <a:spcPct val="0"/>
                  </a:spcAft>
                  <a:defRPr b="1">
                    <a:solidFill>
                      <a:schemeClr val="bg1"/>
                    </a:solidFill>
                    <a:latin typeface="Arial" pitchFamily="34" charset="0"/>
                  </a:defRPr>
                </a:lvl7pPr>
                <a:lvl8pPr marL="3429000" indent="-228600" algn="ctr" eaLnBrk="0" fontAlgn="base" hangingPunct="0">
                  <a:spcBef>
                    <a:spcPct val="0"/>
                  </a:spcBef>
                  <a:spcAft>
                    <a:spcPct val="0"/>
                  </a:spcAft>
                  <a:defRPr b="1">
                    <a:solidFill>
                      <a:schemeClr val="bg1"/>
                    </a:solidFill>
                    <a:latin typeface="Arial" pitchFamily="34" charset="0"/>
                  </a:defRPr>
                </a:lvl8pPr>
                <a:lvl9pPr marL="3886200" indent="-228600" algn="ctr" eaLnBrk="0" fontAlgn="base" hangingPunct="0">
                  <a:spcBef>
                    <a:spcPct val="0"/>
                  </a:spcBef>
                  <a:spcAft>
                    <a:spcPct val="0"/>
                  </a:spcAft>
                  <a:defRPr b="1">
                    <a:solidFill>
                      <a:schemeClr val="bg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1" i="0" u="none" strike="noStrike" kern="0" cap="none" spc="0" normalizeH="0" baseline="0" noProof="0" smtClean="0">
                  <a:ln>
                    <a:noFill/>
                  </a:ln>
                  <a:solidFill>
                    <a:srgbClr val="000000"/>
                  </a:solidFill>
                  <a:effectLst/>
                  <a:uLnTx/>
                  <a:uFillTx/>
                  <a:latin typeface="Arial" pitchFamily="34" charset="0"/>
                </a:endParaRPr>
              </a:p>
            </p:txBody>
          </p:sp>
          <p:sp>
            <p:nvSpPr>
              <p:cNvPr id="36" name="Oval 36"/>
              <p:cNvSpPr>
                <a:spLocks noChangeArrowheads="1"/>
              </p:cNvSpPr>
              <p:nvPr/>
            </p:nvSpPr>
            <p:spPr bwMode="auto">
              <a:xfrm rot="902603">
                <a:off x="4669" y="2527"/>
                <a:ext cx="96" cy="95"/>
              </a:xfrm>
              <a:prstGeom prst="ellipse">
                <a:avLst/>
              </a:prstGeom>
              <a:solidFill>
                <a:srgbClr val="009999"/>
              </a:solidFill>
              <a:ln w="9525">
                <a:solidFill>
                  <a:srgbClr val="000000"/>
                </a:solidFill>
                <a:round/>
                <a:headEnd/>
                <a:tailEnd/>
              </a:ln>
              <a:effectLst/>
            </p:spPr>
            <p:txBody>
              <a:bodyPr wrap="none" anchor="ctr"/>
              <a:lstStyle>
                <a:lvl1pPr>
                  <a:defRPr b="1">
                    <a:solidFill>
                      <a:schemeClr val="bg1"/>
                    </a:solidFill>
                    <a:latin typeface="Arial" pitchFamily="34" charset="0"/>
                  </a:defRPr>
                </a:lvl1pPr>
                <a:lvl2pPr marL="742950" indent="-285750">
                  <a:defRPr b="1">
                    <a:solidFill>
                      <a:schemeClr val="bg1"/>
                    </a:solidFill>
                    <a:latin typeface="Arial" pitchFamily="34" charset="0"/>
                  </a:defRPr>
                </a:lvl2pPr>
                <a:lvl3pPr marL="1143000" indent="-228600">
                  <a:defRPr b="1">
                    <a:solidFill>
                      <a:schemeClr val="bg1"/>
                    </a:solidFill>
                    <a:latin typeface="Arial" pitchFamily="34" charset="0"/>
                  </a:defRPr>
                </a:lvl3pPr>
                <a:lvl4pPr marL="1600200" indent="-228600">
                  <a:defRPr b="1">
                    <a:solidFill>
                      <a:schemeClr val="bg1"/>
                    </a:solidFill>
                    <a:latin typeface="Arial" pitchFamily="34" charset="0"/>
                  </a:defRPr>
                </a:lvl4pPr>
                <a:lvl5pPr marL="2057400" indent="-228600">
                  <a:defRPr b="1">
                    <a:solidFill>
                      <a:schemeClr val="bg1"/>
                    </a:solidFill>
                    <a:latin typeface="Arial" pitchFamily="34" charset="0"/>
                  </a:defRPr>
                </a:lvl5pPr>
                <a:lvl6pPr marL="2514600" indent="-228600" algn="ctr" eaLnBrk="0" fontAlgn="base" hangingPunct="0">
                  <a:spcBef>
                    <a:spcPct val="0"/>
                  </a:spcBef>
                  <a:spcAft>
                    <a:spcPct val="0"/>
                  </a:spcAft>
                  <a:defRPr b="1">
                    <a:solidFill>
                      <a:schemeClr val="bg1"/>
                    </a:solidFill>
                    <a:latin typeface="Arial" pitchFamily="34" charset="0"/>
                  </a:defRPr>
                </a:lvl6pPr>
                <a:lvl7pPr marL="2971800" indent="-228600" algn="ctr" eaLnBrk="0" fontAlgn="base" hangingPunct="0">
                  <a:spcBef>
                    <a:spcPct val="0"/>
                  </a:spcBef>
                  <a:spcAft>
                    <a:spcPct val="0"/>
                  </a:spcAft>
                  <a:defRPr b="1">
                    <a:solidFill>
                      <a:schemeClr val="bg1"/>
                    </a:solidFill>
                    <a:latin typeface="Arial" pitchFamily="34" charset="0"/>
                  </a:defRPr>
                </a:lvl7pPr>
                <a:lvl8pPr marL="3429000" indent="-228600" algn="ctr" eaLnBrk="0" fontAlgn="base" hangingPunct="0">
                  <a:spcBef>
                    <a:spcPct val="0"/>
                  </a:spcBef>
                  <a:spcAft>
                    <a:spcPct val="0"/>
                  </a:spcAft>
                  <a:defRPr b="1">
                    <a:solidFill>
                      <a:schemeClr val="bg1"/>
                    </a:solidFill>
                    <a:latin typeface="Arial" pitchFamily="34" charset="0"/>
                  </a:defRPr>
                </a:lvl8pPr>
                <a:lvl9pPr marL="3886200" indent="-228600" algn="ctr" eaLnBrk="0" fontAlgn="base" hangingPunct="0">
                  <a:spcBef>
                    <a:spcPct val="0"/>
                  </a:spcBef>
                  <a:spcAft>
                    <a:spcPct val="0"/>
                  </a:spcAft>
                  <a:defRPr b="1">
                    <a:solidFill>
                      <a:schemeClr val="bg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1" i="0" u="none" strike="noStrike" kern="0" cap="none" spc="0" normalizeH="0" baseline="0" noProof="0" smtClean="0">
                  <a:ln>
                    <a:noFill/>
                  </a:ln>
                  <a:solidFill>
                    <a:srgbClr val="000000"/>
                  </a:solidFill>
                  <a:effectLst/>
                  <a:uLnTx/>
                  <a:uFillTx/>
                  <a:latin typeface="Arial" pitchFamily="34" charset="0"/>
                </a:endParaRPr>
              </a:p>
            </p:txBody>
          </p:sp>
          <p:sp>
            <p:nvSpPr>
              <p:cNvPr id="37" name="Line 37"/>
              <p:cNvSpPr>
                <a:spLocks noChangeShapeType="1"/>
              </p:cNvSpPr>
              <p:nvPr/>
            </p:nvSpPr>
            <p:spPr bwMode="auto">
              <a:xfrm rot="902603">
                <a:off x="4280" y="2876"/>
                <a:ext cx="0" cy="143"/>
              </a:xfrm>
              <a:prstGeom prst="line">
                <a:avLst/>
              </a:prstGeom>
              <a:noFill/>
              <a:ln w="28575">
                <a:solidFill>
                  <a:srgbClr val="00000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ysClr val="windowText" lastClr="000000"/>
                  </a:solidFill>
                  <a:effectLst/>
                  <a:uLnTx/>
                  <a:uFillTx/>
                  <a:latin typeface="Arial"/>
                </a:endParaRPr>
              </a:p>
            </p:txBody>
          </p:sp>
          <p:sp>
            <p:nvSpPr>
              <p:cNvPr id="38" name="Line 38"/>
              <p:cNvSpPr>
                <a:spLocks noChangeShapeType="1"/>
              </p:cNvSpPr>
              <p:nvPr/>
            </p:nvSpPr>
            <p:spPr bwMode="auto">
              <a:xfrm rot="902603">
                <a:off x="4651" y="2977"/>
                <a:ext cx="0" cy="143"/>
              </a:xfrm>
              <a:prstGeom prst="line">
                <a:avLst/>
              </a:prstGeom>
              <a:noFill/>
              <a:ln w="28575">
                <a:solidFill>
                  <a:srgbClr val="00000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ysClr val="windowText" lastClr="000000"/>
                  </a:solidFill>
                  <a:effectLst/>
                  <a:uLnTx/>
                  <a:uFillTx/>
                  <a:latin typeface="Arial"/>
                </a:endParaRPr>
              </a:p>
            </p:txBody>
          </p:sp>
          <p:sp>
            <p:nvSpPr>
              <p:cNvPr id="39" name="Line 39"/>
              <p:cNvSpPr>
                <a:spLocks noChangeShapeType="1"/>
              </p:cNvSpPr>
              <p:nvPr/>
            </p:nvSpPr>
            <p:spPr bwMode="auto">
              <a:xfrm rot="902603">
                <a:off x="5022" y="3077"/>
                <a:ext cx="1" cy="143"/>
              </a:xfrm>
              <a:prstGeom prst="line">
                <a:avLst/>
              </a:prstGeom>
              <a:noFill/>
              <a:ln w="28575">
                <a:solidFill>
                  <a:srgbClr val="00000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ysClr val="windowText" lastClr="000000"/>
                  </a:solidFill>
                  <a:effectLst/>
                  <a:uLnTx/>
                  <a:uFillTx/>
                  <a:latin typeface="Arial"/>
                </a:endParaRPr>
              </a:p>
            </p:txBody>
          </p:sp>
          <p:sp>
            <p:nvSpPr>
              <p:cNvPr id="40" name="Line 40"/>
              <p:cNvSpPr>
                <a:spLocks noChangeShapeType="1"/>
              </p:cNvSpPr>
              <p:nvPr/>
            </p:nvSpPr>
            <p:spPr bwMode="auto">
              <a:xfrm rot="902603">
                <a:off x="3908" y="2776"/>
                <a:ext cx="0" cy="143"/>
              </a:xfrm>
              <a:prstGeom prst="line">
                <a:avLst/>
              </a:prstGeom>
              <a:noFill/>
              <a:ln w="28575">
                <a:solidFill>
                  <a:srgbClr val="00000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ysClr val="windowText" lastClr="000000"/>
                  </a:solidFill>
                  <a:effectLst/>
                  <a:uLnTx/>
                  <a:uFillTx/>
                  <a:latin typeface="Arial"/>
                </a:endParaRPr>
              </a:p>
            </p:txBody>
          </p:sp>
          <p:sp>
            <p:nvSpPr>
              <p:cNvPr id="41" name="Rectangle 41"/>
              <p:cNvSpPr>
                <a:spLocks noChangeArrowheads="1"/>
              </p:cNvSpPr>
              <p:nvPr/>
            </p:nvSpPr>
            <p:spPr bwMode="auto">
              <a:xfrm>
                <a:off x="4285" y="3204"/>
                <a:ext cx="96" cy="577"/>
              </a:xfrm>
              <a:prstGeom prst="rect">
                <a:avLst/>
              </a:prstGeom>
              <a:solidFill>
                <a:srgbClr val="99CC00"/>
              </a:solidFill>
              <a:ln w="9525">
                <a:solidFill>
                  <a:srgbClr val="000000"/>
                </a:solidFill>
                <a:miter lim="800000"/>
                <a:headEnd/>
                <a:tailEnd/>
              </a:ln>
              <a:effectLst/>
            </p:spPr>
            <p:txBody>
              <a:bodyPr wrap="none" anchor="ctr"/>
              <a:lstStyle>
                <a:lvl1pPr>
                  <a:defRPr b="1">
                    <a:solidFill>
                      <a:schemeClr val="bg1"/>
                    </a:solidFill>
                    <a:latin typeface="Arial" pitchFamily="34" charset="0"/>
                  </a:defRPr>
                </a:lvl1pPr>
                <a:lvl2pPr marL="742950" indent="-285750">
                  <a:defRPr b="1">
                    <a:solidFill>
                      <a:schemeClr val="bg1"/>
                    </a:solidFill>
                    <a:latin typeface="Arial" pitchFamily="34" charset="0"/>
                  </a:defRPr>
                </a:lvl2pPr>
                <a:lvl3pPr marL="1143000" indent="-228600">
                  <a:defRPr b="1">
                    <a:solidFill>
                      <a:schemeClr val="bg1"/>
                    </a:solidFill>
                    <a:latin typeface="Arial" pitchFamily="34" charset="0"/>
                  </a:defRPr>
                </a:lvl3pPr>
                <a:lvl4pPr marL="1600200" indent="-228600">
                  <a:defRPr b="1">
                    <a:solidFill>
                      <a:schemeClr val="bg1"/>
                    </a:solidFill>
                    <a:latin typeface="Arial" pitchFamily="34" charset="0"/>
                  </a:defRPr>
                </a:lvl4pPr>
                <a:lvl5pPr marL="2057400" indent="-228600">
                  <a:defRPr b="1">
                    <a:solidFill>
                      <a:schemeClr val="bg1"/>
                    </a:solidFill>
                    <a:latin typeface="Arial" pitchFamily="34" charset="0"/>
                  </a:defRPr>
                </a:lvl5pPr>
                <a:lvl6pPr marL="2514600" indent="-228600" algn="ctr" eaLnBrk="0" fontAlgn="base" hangingPunct="0">
                  <a:spcBef>
                    <a:spcPct val="0"/>
                  </a:spcBef>
                  <a:spcAft>
                    <a:spcPct val="0"/>
                  </a:spcAft>
                  <a:defRPr b="1">
                    <a:solidFill>
                      <a:schemeClr val="bg1"/>
                    </a:solidFill>
                    <a:latin typeface="Arial" pitchFamily="34" charset="0"/>
                  </a:defRPr>
                </a:lvl6pPr>
                <a:lvl7pPr marL="2971800" indent="-228600" algn="ctr" eaLnBrk="0" fontAlgn="base" hangingPunct="0">
                  <a:spcBef>
                    <a:spcPct val="0"/>
                  </a:spcBef>
                  <a:spcAft>
                    <a:spcPct val="0"/>
                  </a:spcAft>
                  <a:defRPr b="1">
                    <a:solidFill>
                      <a:schemeClr val="bg1"/>
                    </a:solidFill>
                    <a:latin typeface="Arial" pitchFamily="34" charset="0"/>
                  </a:defRPr>
                </a:lvl7pPr>
                <a:lvl8pPr marL="3429000" indent="-228600" algn="ctr" eaLnBrk="0" fontAlgn="base" hangingPunct="0">
                  <a:spcBef>
                    <a:spcPct val="0"/>
                  </a:spcBef>
                  <a:spcAft>
                    <a:spcPct val="0"/>
                  </a:spcAft>
                  <a:defRPr b="1">
                    <a:solidFill>
                      <a:schemeClr val="bg1"/>
                    </a:solidFill>
                    <a:latin typeface="Arial" pitchFamily="34" charset="0"/>
                  </a:defRPr>
                </a:lvl8pPr>
                <a:lvl9pPr marL="3886200" indent="-228600" algn="ctr" eaLnBrk="0" fontAlgn="base" hangingPunct="0">
                  <a:spcBef>
                    <a:spcPct val="0"/>
                  </a:spcBef>
                  <a:spcAft>
                    <a:spcPct val="0"/>
                  </a:spcAft>
                  <a:defRPr b="1">
                    <a:solidFill>
                      <a:schemeClr val="bg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1" i="0" u="none" strike="noStrike" kern="0" cap="none" spc="0" normalizeH="0" baseline="0" noProof="0" smtClean="0">
                  <a:ln>
                    <a:noFill/>
                  </a:ln>
                  <a:solidFill>
                    <a:srgbClr val="000000"/>
                  </a:solidFill>
                  <a:effectLst/>
                  <a:uLnTx/>
                  <a:uFillTx/>
                  <a:latin typeface="Arial" pitchFamily="34" charset="0"/>
                </a:endParaRPr>
              </a:p>
            </p:txBody>
          </p:sp>
          <p:sp>
            <p:nvSpPr>
              <p:cNvPr id="42" name="Rectangle 42"/>
              <p:cNvSpPr>
                <a:spLocks noChangeArrowheads="1"/>
              </p:cNvSpPr>
              <p:nvPr/>
            </p:nvSpPr>
            <p:spPr bwMode="auto">
              <a:xfrm>
                <a:off x="3901" y="3447"/>
                <a:ext cx="95" cy="334"/>
              </a:xfrm>
              <a:prstGeom prst="rect">
                <a:avLst/>
              </a:prstGeom>
              <a:solidFill>
                <a:srgbClr val="99CC00"/>
              </a:solidFill>
              <a:ln w="9525">
                <a:solidFill>
                  <a:srgbClr val="000000"/>
                </a:solidFill>
                <a:miter lim="800000"/>
                <a:headEnd/>
                <a:tailEnd/>
              </a:ln>
              <a:effectLst/>
            </p:spPr>
            <p:txBody>
              <a:bodyPr wrap="none" anchor="ctr"/>
              <a:lstStyle>
                <a:lvl1pPr>
                  <a:defRPr b="1">
                    <a:solidFill>
                      <a:schemeClr val="bg1"/>
                    </a:solidFill>
                    <a:latin typeface="Arial" pitchFamily="34" charset="0"/>
                  </a:defRPr>
                </a:lvl1pPr>
                <a:lvl2pPr marL="742950" indent="-285750">
                  <a:defRPr b="1">
                    <a:solidFill>
                      <a:schemeClr val="bg1"/>
                    </a:solidFill>
                    <a:latin typeface="Arial" pitchFamily="34" charset="0"/>
                  </a:defRPr>
                </a:lvl2pPr>
                <a:lvl3pPr marL="1143000" indent="-228600">
                  <a:defRPr b="1">
                    <a:solidFill>
                      <a:schemeClr val="bg1"/>
                    </a:solidFill>
                    <a:latin typeface="Arial" pitchFamily="34" charset="0"/>
                  </a:defRPr>
                </a:lvl3pPr>
                <a:lvl4pPr marL="1600200" indent="-228600">
                  <a:defRPr b="1">
                    <a:solidFill>
                      <a:schemeClr val="bg1"/>
                    </a:solidFill>
                    <a:latin typeface="Arial" pitchFamily="34" charset="0"/>
                  </a:defRPr>
                </a:lvl4pPr>
                <a:lvl5pPr marL="2057400" indent="-228600">
                  <a:defRPr b="1">
                    <a:solidFill>
                      <a:schemeClr val="bg1"/>
                    </a:solidFill>
                    <a:latin typeface="Arial" pitchFamily="34" charset="0"/>
                  </a:defRPr>
                </a:lvl5pPr>
                <a:lvl6pPr marL="2514600" indent="-228600" algn="ctr" eaLnBrk="0" fontAlgn="base" hangingPunct="0">
                  <a:spcBef>
                    <a:spcPct val="0"/>
                  </a:spcBef>
                  <a:spcAft>
                    <a:spcPct val="0"/>
                  </a:spcAft>
                  <a:defRPr b="1">
                    <a:solidFill>
                      <a:schemeClr val="bg1"/>
                    </a:solidFill>
                    <a:latin typeface="Arial" pitchFamily="34" charset="0"/>
                  </a:defRPr>
                </a:lvl6pPr>
                <a:lvl7pPr marL="2971800" indent="-228600" algn="ctr" eaLnBrk="0" fontAlgn="base" hangingPunct="0">
                  <a:spcBef>
                    <a:spcPct val="0"/>
                  </a:spcBef>
                  <a:spcAft>
                    <a:spcPct val="0"/>
                  </a:spcAft>
                  <a:defRPr b="1">
                    <a:solidFill>
                      <a:schemeClr val="bg1"/>
                    </a:solidFill>
                    <a:latin typeface="Arial" pitchFamily="34" charset="0"/>
                  </a:defRPr>
                </a:lvl7pPr>
                <a:lvl8pPr marL="3429000" indent="-228600" algn="ctr" eaLnBrk="0" fontAlgn="base" hangingPunct="0">
                  <a:spcBef>
                    <a:spcPct val="0"/>
                  </a:spcBef>
                  <a:spcAft>
                    <a:spcPct val="0"/>
                  </a:spcAft>
                  <a:defRPr b="1">
                    <a:solidFill>
                      <a:schemeClr val="bg1"/>
                    </a:solidFill>
                    <a:latin typeface="Arial" pitchFamily="34" charset="0"/>
                  </a:defRPr>
                </a:lvl8pPr>
                <a:lvl9pPr marL="3886200" indent="-228600" algn="ctr" eaLnBrk="0" fontAlgn="base" hangingPunct="0">
                  <a:spcBef>
                    <a:spcPct val="0"/>
                  </a:spcBef>
                  <a:spcAft>
                    <a:spcPct val="0"/>
                  </a:spcAft>
                  <a:defRPr b="1">
                    <a:solidFill>
                      <a:schemeClr val="bg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1" i="0" u="none" strike="noStrike" kern="0" cap="none" spc="0" normalizeH="0" baseline="0" noProof="0" smtClean="0">
                  <a:ln>
                    <a:noFill/>
                  </a:ln>
                  <a:solidFill>
                    <a:srgbClr val="000000"/>
                  </a:solidFill>
                  <a:effectLst/>
                  <a:uLnTx/>
                  <a:uFillTx/>
                  <a:latin typeface="Arial" pitchFamily="34" charset="0"/>
                </a:endParaRPr>
              </a:p>
            </p:txBody>
          </p:sp>
          <p:sp>
            <p:nvSpPr>
              <p:cNvPr id="43" name="Rectangle 43"/>
              <p:cNvSpPr>
                <a:spLocks noChangeArrowheads="1"/>
              </p:cNvSpPr>
              <p:nvPr/>
            </p:nvSpPr>
            <p:spPr bwMode="auto">
              <a:xfrm>
                <a:off x="4669" y="3447"/>
                <a:ext cx="96" cy="334"/>
              </a:xfrm>
              <a:prstGeom prst="rect">
                <a:avLst/>
              </a:prstGeom>
              <a:solidFill>
                <a:srgbClr val="99CC00"/>
              </a:solidFill>
              <a:ln w="9525">
                <a:solidFill>
                  <a:srgbClr val="000000"/>
                </a:solidFill>
                <a:miter lim="800000"/>
                <a:headEnd/>
                <a:tailEnd/>
              </a:ln>
              <a:effectLst/>
            </p:spPr>
            <p:txBody>
              <a:bodyPr wrap="none" anchor="ctr"/>
              <a:lstStyle>
                <a:lvl1pPr>
                  <a:defRPr b="1">
                    <a:solidFill>
                      <a:schemeClr val="bg1"/>
                    </a:solidFill>
                    <a:latin typeface="Arial" pitchFamily="34" charset="0"/>
                  </a:defRPr>
                </a:lvl1pPr>
                <a:lvl2pPr marL="742950" indent="-285750">
                  <a:defRPr b="1">
                    <a:solidFill>
                      <a:schemeClr val="bg1"/>
                    </a:solidFill>
                    <a:latin typeface="Arial" pitchFamily="34" charset="0"/>
                  </a:defRPr>
                </a:lvl2pPr>
                <a:lvl3pPr marL="1143000" indent="-228600">
                  <a:defRPr b="1">
                    <a:solidFill>
                      <a:schemeClr val="bg1"/>
                    </a:solidFill>
                    <a:latin typeface="Arial" pitchFamily="34" charset="0"/>
                  </a:defRPr>
                </a:lvl3pPr>
                <a:lvl4pPr marL="1600200" indent="-228600">
                  <a:defRPr b="1">
                    <a:solidFill>
                      <a:schemeClr val="bg1"/>
                    </a:solidFill>
                    <a:latin typeface="Arial" pitchFamily="34" charset="0"/>
                  </a:defRPr>
                </a:lvl4pPr>
                <a:lvl5pPr marL="2057400" indent="-228600">
                  <a:defRPr b="1">
                    <a:solidFill>
                      <a:schemeClr val="bg1"/>
                    </a:solidFill>
                    <a:latin typeface="Arial" pitchFamily="34" charset="0"/>
                  </a:defRPr>
                </a:lvl5pPr>
                <a:lvl6pPr marL="2514600" indent="-228600" algn="ctr" eaLnBrk="0" fontAlgn="base" hangingPunct="0">
                  <a:spcBef>
                    <a:spcPct val="0"/>
                  </a:spcBef>
                  <a:spcAft>
                    <a:spcPct val="0"/>
                  </a:spcAft>
                  <a:defRPr b="1">
                    <a:solidFill>
                      <a:schemeClr val="bg1"/>
                    </a:solidFill>
                    <a:latin typeface="Arial" pitchFamily="34" charset="0"/>
                  </a:defRPr>
                </a:lvl6pPr>
                <a:lvl7pPr marL="2971800" indent="-228600" algn="ctr" eaLnBrk="0" fontAlgn="base" hangingPunct="0">
                  <a:spcBef>
                    <a:spcPct val="0"/>
                  </a:spcBef>
                  <a:spcAft>
                    <a:spcPct val="0"/>
                  </a:spcAft>
                  <a:defRPr b="1">
                    <a:solidFill>
                      <a:schemeClr val="bg1"/>
                    </a:solidFill>
                    <a:latin typeface="Arial" pitchFamily="34" charset="0"/>
                  </a:defRPr>
                </a:lvl7pPr>
                <a:lvl8pPr marL="3429000" indent="-228600" algn="ctr" eaLnBrk="0" fontAlgn="base" hangingPunct="0">
                  <a:spcBef>
                    <a:spcPct val="0"/>
                  </a:spcBef>
                  <a:spcAft>
                    <a:spcPct val="0"/>
                  </a:spcAft>
                  <a:defRPr b="1">
                    <a:solidFill>
                      <a:schemeClr val="bg1"/>
                    </a:solidFill>
                    <a:latin typeface="Arial" pitchFamily="34" charset="0"/>
                  </a:defRPr>
                </a:lvl8pPr>
                <a:lvl9pPr marL="3886200" indent="-228600" algn="ctr" eaLnBrk="0" fontAlgn="base" hangingPunct="0">
                  <a:spcBef>
                    <a:spcPct val="0"/>
                  </a:spcBef>
                  <a:spcAft>
                    <a:spcPct val="0"/>
                  </a:spcAft>
                  <a:defRPr b="1">
                    <a:solidFill>
                      <a:schemeClr val="bg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1" i="0" u="none" strike="noStrike" kern="0" cap="none" spc="0" normalizeH="0" baseline="0" noProof="0" smtClean="0">
                  <a:ln>
                    <a:noFill/>
                  </a:ln>
                  <a:solidFill>
                    <a:srgbClr val="000000"/>
                  </a:solidFill>
                  <a:effectLst/>
                  <a:uLnTx/>
                  <a:uFillTx/>
                  <a:latin typeface="Arial" pitchFamily="34" charset="0"/>
                </a:endParaRPr>
              </a:p>
            </p:txBody>
          </p:sp>
          <p:sp>
            <p:nvSpPr>
              <p:cNvPr id="44" name="Rectangle 44"/>
              <p:cNvSpPr>
                <a:spLocks noChangeArrowheads="1"/>
              </p:cNvSpPr>
              <p:nvPr/>
            </p:nvSpPr>
            <p:spPr bwMode="auto">
              <a:xfrm>
                <a:off x="5005" y="3686"/>
                <a:ext cx="96" cy="95"/>
              </a:xfrm>
              <a:prstGeom prst="rect">
                <a:avLst/>
              </a:prstGeom>
              <a:solidFill>
                <a:srgbClr val="99CC00"/>
              </a:solidFill>
              <a:ln w="9525">
                <a:solidFill>
                  <a:srgbClr val="000000"/>
                </a:solidFill>
                <a:miter lim="800000"/>
                <a:headEnd/>
                <a:tailEnd/>
              </a:ln>
              <a:effectLst/>
            </p:spPr>
            <p:txBody>
              <a:bodyPr wrap="none" anchor="ctr"/>
              <a:lstStyle>
                <a:lvl1pPr>
                  <a:defRPr b="1">
                    <a:solidFill>
                      <a:schemeClr val="bg1"/>
                    </a:solidFill>
                    <a:latin typeface="Arial" pitchFamily="34" charset="0"/>
                  </a:defRPr>
                </a:lvl1pPr>
                <a:lvl2pPr marL="742950" indent="-285750">
                  <a:defRPr b="1">
                    <a:solidFill>
                      <a:schemeClr val="bg1"/>
                    </a:solidFill>
                    <a:latin typeface="Arial" pitchFamily="34" charset="0"/>
                  </a:defRPr>
                </a:lvl2pPr>
                <a:lvl3pPr marL="1143000" indent="-228600">
                  <a:defRPr b="1">
                    <a:solidFill>
                      <a:schemeClr val="bg1"/>
                    </a:solidFill>
                    <a:latin typeface="Arial" pitchFamily="34" charset="0"/>
                  </a:defRPr>
                </a:lvl3pPr>
                <a:lvl4pPr marL="1600200" indent="-228600">
                  <a:defRPr b="1">
                    <a:solidFill>
                      <a:schemeClr val="bg1"/>
                    </a:solidFill>
                    <a:latin typeface="Arial" pitchFamily="34" charset="0"/>
                  </a:defRPr>
                </a:lvl4pPr>
                <a:lvl5pPr marL="2057400" indent="-228600">
                  <a:defRPr b="1">
                    <a:solidFill>
                      <a:schemeClr val="bg1"/>
                    </a:solidFill>
                    <a:latin typeface="Arial" pitchFamily="34" charset="0"/>
                  </a:defRPr>
                </a:lvl5pPr>
                <a:lvl6pPr marL="2514600" indent="-228600" algn="ctr" eaLnBrk="0" fontAlgn="base" hangingPunct="0">
                  <a:spcBef>
                    <a:spcPct val="0"/>
                  </a:spcBef>
                  <a:spcAft>
                    <a:spcPct val="0"/>
                  </a:spcAft>
                  <a:defRPr b="1">
                    <a:solidFill>
                      <a:schemeClr val="bg1"/>
                    </a:solidFill>
                    <a:latin typeface="Arial" pitchFamily="34" charset="0"/>
                  </a:defRPr>
                </a:lvl6pPr>
                <a:lvl7pPr marL="2971800" indent="-228600" algn="ctr" eaLnBrk="0" fontAlgn="base" hangingPunct="0">
                  <a:spcBef>
                    <a:spcPct val="0"/>
                  </a:spcBef>
                  <a:spcAft>
                    <a:spcPct val="0"/>
                  </a:spcAft>
                  <a:defRPr b="1">
                    <a:solidFill>
                      <a:schemeClr val="bg1"/>
                    </a:solidFill>
                    <a:latin typeface="Arial" pitchFamily="34" charset="0"/>
                  </a:defRPr>
                </a:lvl7pPr>
                <a:lvl8pPr marL="3429000" indent="-228600" algn="ctr" eaLnBrk="0" fontAlgn="base" hangingPunct="0">
                  <a:spcBef>
                    <a:spcPct val="0"/>
                  </a:spcBef>
                  <a:spcAft>
                    <a:spcPct val="0"/>
                  </a:spcAft>
                  <a:defRPr b="1">
                    <a:solidFill>
                      <a:schemeClr val="bg1"/>
                    </a:solidFill>
                    <a:latin typeface="Arial" pitchFamily="34" charset="0"/>
                  </a:defRPr>
                </a:lvl8pPr>
                <a:lvl9pPr marL="3886200" indent="-228600" algn="ctr" eaLnBrk="0" fontAlgn="base" hangingPunct="0">
                  <a:spcBef>
                    <a:spcPct val="0"/>
                  </a:spcBef>
                  <a:spcAft>
                    <a:spcPct val="0"/>
                  </a:spcAft>
                  <a:defRPr b="1">
                    <a:solidFill>
                      <a:schemeClr val="bg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1" i="0" u="none" strike="noStrike" kern="0" cap="none" spc="0" normalizeH="0" baseline="0" noProof="0" smtClean="0">
                  <a:ln>
                    <a:noFill/>
                  </a:ln>
                  <a:solidFill>
                    <a:srgbClr val="000000"/>
                  </a:solidFill>
                  <a:effectLst/>
                  <a:uLnTx/>
                  <a:uFillTx/>
                  <a:latin typeface="Arial" pitchFamily="34" charset="0"/>
                </a:endParaRPr>
              </a:p>
            </p:txBody>
          </p:sp>
          <p:sp>
            <p:nvSpPr>
              <p:cNvPr id="45" name="Rectangle 45"/>
              <p:cNvSpPr>
                <a:spLocks noChangeArrowheads="1"/>
              </p:cNvSpPr>
              <p:nvPr/>
            </p:nvSpPr>
            <p:spPr bwMode="auto">
              <a:xfrm>
                <a:off x="3565" y="3686"/>
                <a:ext cx="96" cy="95"/>
              </a:xfrm>
              <a:prstGeom prst="rect">
                <a:avLst/>
              </a:prstGeom>
              <a:solidFill>
                <a:srgbClr val="99CC00"/>
              </a:solidFill>
              <a:ln w="9525">
                <a:solidFill>
                  <a:srgbClr val="000000"/>
                </a:solidFill>
                <a:miter lim="800000"/>
                <a:headEnd/>
                <a:tailEnd/>
              </a:ln>
              <a:effectLst/>
            </p:spPr>
            <p:txBody>
              <a:bodyPr wrap="none" anchor="ctr"/>
              <a:lstStyle>
                <a:lvl1pPr>
                  <a:defRPr b="1">
                    <a:solidFill>
                      <a:schemeClr val="bg1"/>
                    </a:solidFill>
                    <a:latin typeface="Arial" pitchFamily="34" charset="0"/>
                  </a:defRPr>
                </a:lvl1pPr>
                <a:lvl2pPr marL="742950" indent="-285750">
                  <a:defRPr b="1">
                    <a:solidFill>
                      <a:schemeClr val="bg1"/>
                    </a:solidFill>
                    <a:latin typeface="Arial" pitchFamily="34" charset="0"/>
                  </a:defRPr>
                </a:lvl2pPr>
                <a:lvl3pPr marL="1143000" indent="-228600">
                  <a:defRPr b="1">
                    <a:solidFill>
                      <a:schemeClr val="bg1"/>
                    </a:solidFill>
                    <a:latin typeface="Arial" pitchFamily="34" charset="0"/>
                  </a:defRPr>
                </a:lvl3pPr>
                <a:lvl4pPr marL="1600200" indent="-228600">
                  <a:defRPr b="1">
                    <a:solidFill>
                      <a:schemeClr val="bg1"/>
                    </a:solidFill>
                    <a:latin typeface="Arial" pitchFamily="34" charset="0"/>
                  </a:defRPr>
                </a:lvl4pPr>
                <a:lvl5pPr marL="2057400" indent="-228600">
                  <a:defRPr b="1">
                    <a:solidFill>
                      <a:schemeClr val="bg1"/>
                    </a:solidFill>
                    <a:latin typeface="Arial" pitchFamily="34" charset="0"/>
                  </a:defRPr>
                </a:lvl5pPr>
                <a:lvl6pPr marL="2514600" indent="-228600" algn="ctr" eaLnBrk="0" fontAlgn="base" hangingPunct="0">
                  <a:spcBef>
                    <a:spcPct val="0"/>
                  </a:spcBef>
                  <a:spcAft>
                    <a:spcPct val="0"/>
                  </a:spcAft>
                  <a:defRPr b="1">
                    <a:solidFill>
                      <a:schemeClr val="bg1"/>
                    </a:solidFill>
                    <a:latin typeface="Arial" pitchFamily="34" charset="0"/>
                  </a:defRPr>
                </a:lvl6pPr>
                <a:lvl7pPr marL="2971800" indent="-228600" algn="ctr" eaLnBrk="0" fontAlgn="base" hangingPunct="0">
                  <a:spcBef>
                    <a:spcPct val="0"/>
                  </a:spcBef>
                  <a:spcAft>
                    <a:spcPct val="0"/>
                  </a:spcAft>
                  <a:defRPr b="1">
                    <a:solidFill>
                      <a:schemeClr val="bg1"/>
                    </a:solidFill>
                    <a:latin typeface="Arial" pitchFamily="34" charset="0"/>
                  </a:defRPr>
                </a:lvl7pPr>
                <a:lvl8pPr marL="3429000" indent="-228600" algn="ctr" eaLnBrk="0" fontAlgn="base" hangingPunct="0">
                  <a:spcBef>
                    <a:spcPct val="0"/>
                  </a:spcBef>
                  <a:spcAft>
                    <a:spcPct val="0"/>
                  </a:spcAft>
                  <a:defRPr b="1">
                    <a:solidFill>
                      <a:schemeClr val="bg1"/>
                    </a:solidFill>
                    <a:latin typeface="Arial" pitchFamily="34" charset="0"/>
                  </a:defRPr>
                </a:lvl8pPr>
                <a:lvl9pPr marL="3886200" indent="-228600" algn="ctr" eaLnBrk="0" fontAlgn="base" hangingPunct="0">
                  <a:spcBef>
                    <a:spcPct val="0"/>
                  </a:spcBef>
                  <a:spcAft>
                    <a:spcPct val="0"/>
                  </a:spcAft>
                  <a:defRPr b="1">
                    <a:solidFill>
                      <a:schemeClr val="bg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1" i="0" u="none" strike="noStrike" kern="0" cap="none" spc="0" normalizeH="0" baseline="0" noProof="0" smtClean="0">
                  <a:ln>
                    <a:noFill/>
                  </a:ln>
                  <a:solidFill>
                    <a:srgbClr val="000000"/>
                  </a:solidFill>
                  <a:effectLst/>
                  <a:uLnTx/>
                  <a:uFillTx/>
                  <a:latin typeface="Arial" pitchFamily="34" charset="0"/>
                </a:endParaRPr>
              </a:p>
            </p:txBody>
          </p:sp>
          <p:sp>
            <p:nvSpPr>
              <p:cNvPr id="46" name="Line 46"/>
              <p:cNvSpPr>
                <a:spLocks noChangeShapeType="1"/>
              </p:cNvSpPr>
              <p:nvPr/>
            </p:nvSpPr>
            <p:spPr bwMode="auto">
              <a:xfrm flipH="1">
                <a:off x="3373" y="3204"/>
                <a:ext cx="144" cy="0"/>
              </a:xfrm>
              <a:prstGeom prst="line">
                <a:avLst/>
              </a:prstGeom>
              <a:noFill/>
              <a:ln w="9525">
                <a:solidFill>
                  <a:srgbClr val="00000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ysClr val="windowText" lastClr="000000"/>
                  </a:solidFill>
                  <a:effectLst/>
                  <a:uLnTx/>
                  <a:uFillTx/>
                  <a:latin typeface="Arial"/>
                </a:endParaRPr>
              </a:p>
            </p:txBody>
          </p:sp>
          <p:sp>
            <p:nvSpPr>
              <p:cNvPr id="47" name="Line 47"/>
              <p:cNvSpPr>
                <a:spLocks noChangeShapeType="1"/>
              </p:cNvSpPr>
              <p:nvPr/>
            </p:nvSpPr>
            <p:spPr bwMode="auto">
              <a:xfrm flipH="1">
                <a:off x="3373" y="3495"/>
                <a:ext cx="144" cy="0"/>
              </a:xfrm>
              <a:prstGeom prst="line">
                <a:avLst/>
              </a:prstGeom>
              <a:noFill/>
              <a:ln w="9525">
                <a:solidFill>
                  <a:srgbClr val="00000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ysClr val="windowText" lastClr="000000"/>
                  </a:solidFill>
                  <a:effectLst/>
                  <a:uLnTx/>
                  <a:uFillTx/>
                  <a:latin typeface="Arial"/>
                </a:endParaRPr>
              </a:p>
            </p:txBody>
          </p:sp>
          <p:sp>
            <p:nvSpPr>
              <p:cNvPr id="48" name="Line 48"/>
              <p:cNvSpPr>
                <a:spLocks noChangeShapeType="1"/>
              </p:cNvSpPr>
              <p:nvPr/>
            </p:nvSpPr>
            <p:spPr bwMode="auto">
              <a:xfrm flipH="1">
                <a:off x="3373" y="3638"/>
                <a:ext cx="144" cy="0"/>
              </a:xfrm>
              <a:prstGeom prst="line">
                <a:avLst/>
              </a:prstGeom>
              <a:noFill/>
              <a:ln w="9525">
                <a:solidFill>
                  <a:srgbClr val="00000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ysClr val="windowText" lastClr="000000"/>
                  </a:solidFill>
                  <a:effectLst/>
                  <a:uLnTx/>
                  <a:uFillTx/>
                  <a:latin typeface="Arial"/>
                </a:endParaRPr>
              </a:p>
            </p:txBody>
          </p:sp>
          <p:sp>
            <p:nvSpPr>
              <p:cNvPr id="49" name="Line 49"/>
              <p:cNvSpPr>
                <a:spLocks noChangeShapeType="1"/>
              </p:cNvSpPr>
              <p:nvPr/>
            </p:nvSpPr>
            <p:spPr bwMode="auto">
              <a:xfrm flipH="1">
                <a:off x="3373" y="3351"/>
                <a:ext cx="144" cy="1"/>
              </a:xfrm>
              <a:prstGeom prst="line">
                <a:avLst/>
              </a:prstGeom>
              <a:noFill/>
              <a:ln w="9525">
                <a:solidFill>
                  <a:srgbClr val="00000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ysClr val="windowText" lastClr="000000"/>
                  </a:solidFill>
                  <a:effectLst/>
                  <a:uLnTx/>
                  <a:uFillTx/>
                  <a:latin typeface="Arial"/>
                </a:endParaRPr>
              </a:p>
            </p:txBody>
          </p:sp>
          <p:sp>
            <p:nvSpPr>
              <p:cNvPr id="50" name="Line 50"/>
              <p:cNvSpPr>
                <a:spLocks noChangeShapeType="1"/>
              </p:cNvSpPr>
              <p:nvPr/>
            </p:nvSpPr>
            <p:spPr bwMode="auto">
              <a:xfrm flipH="1">
                <a:off x="3373" y="3781"/>
                <a:ext cx="144" cy="0"/>
              </a:xfrm>
              <a:prstGeom prst="line">
                <a:avLst/>
              </a:prstGeom>
              <a:noFill/>
              <a:ln w="9525">
                <a:solidFill>
                  <a:srgbClr val="00000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ysClr val="windowText" lastClr="000000"/>
                  </a:solidFill>
                  <a:effectLst/>
                  <a:uLnTx/>
                  <a:uFillTx/>
                  <a:latin typeface="Arial"/>
                </a:endParaRPr>
              </a:p>
            </p:txBody>
          </p:sp>
          <p:sp>
            <p:nvSpPr>
              <p:cNvPr id="51" name="Rectangle 51"/>
              <p:cNvSpPr>
                <a:spLocks noChangeArrowheads="1"/>
              </p:cNvSpPr>
              <p:nvPr/>
            </p:nvSpPr>
            <p:spPr bwMode="auto">
              <a:xfrm>
                <a:off x="5102" y="3495"/>
                <a:ext cx="191" cy="286"/>
              </a:xfrm>
              <a:prstGeom prst="rect">
                <a:avLst/>
              </a:prstGeom>
              <a:solidFill>
                <a:srgbClr val="0000FF"/>
              </a:solidFill>
              <a:ln w="9525">
                <a:solidFill>
                  <a:srgbClr val="000000"/>
                </a:solidFill>
                <a:miter lim="800000"/>
                <a:headEnd/>
                <a:tailEnd/>
              </a:ln>
              <a:effectLst/>
            </p:spPr>
            <p:txBody>
              <a:bodyPr wrap="none" anchor="ctr"/>
              <a:lstStyle>
                <a:lvl1pPr>
                  <a:defRPr b="1">
                    <a:solidFill>
                      <a:schemeClr val="bg1"/>
                    </a:solidFill>
                    <a:latin typeface="Arial" pitchFamily="34" charset="0"/>
                  </a:defRPr>
                </a:lvl1pPr>
                <a:lvl2pPr marL="742950" indent="-285750">
                  <a:defRPr b="1">
                    <a:solidFill>
                      <a:schemeClr val="bg1"/>
                    </a:solidFill>
                    <a:latin typeface="Arial" pitchFamily="34" charset="0"/>
                  </a:defRPr>
                </a:lvl2pPr>
                <a:lvl3pPr marL="1143000" indent="-228600">
                  <a:defRPr b="1">
                    <a:solidFill>
                      <a:schemeClr val="bg1"/>
                    </a:solidFill>
                    <a:latin typeface="Arial" pitchFamily="34" charset="0"/>
                  </a:defRPr>
                </a:lvl3pPr>
                <a:lvl4pPr marL="1600200" indent="-228600">
                  <a:defRPr b="1">
                    <a:solidFill>
                      <a:schemeClr val="bg1"/>
                    </a:solidFill>
                    <a:latin typeface="Arial" pitchFamily="34" charset="0"/>
                  </a:defRPr>
                </a:lvl4pPr>
                <a:lvl5pPr marL="2057400" indent="-228600">
                  <a:defRPr b="1">
                    <a:solidFill>
                      <a:schemeClr val="bg1"/>
                    </a:solidFill>
                    <a:latin typeface="Arial" pitchFamily="34" charset="0"/>
                  </a:defRPr>
                </a:lvl5pPr>
                <a:lvl6pPr marL="2514600" indent="-228600" algn="ctr" eaLnBrk="0" fontAlgn="base" hangingPunct="0">
                  <a:spcBef>
                    <a:spcPct val="0"/>
                  </a:spcBef>
                  <a:spcAft>
                    <a:spcPct val="0"/>
                  </a:spcAft>
                  <a:defRPr b="1">
                    <a:solidFill>
                      <a:schemeClr val="bg1"/>
                    </a:solidFill>
                    <a:latin typeface="Arial" pitchFamily="34" charset="0"/>
                  </a:defRPr>
                </a:lvl6pPr>
                <a:lvl7pPr marL="2971800" indent="-228600" algn="ctr" eaLnBrk="0" fontAlgn="base" hangingPunct="0">
                  <a:spcBef>
                    <a:spcPct val="0"/>
                  </a:spcBef>
                  <a:spcAft>
                    <a:spcPct val="0"/>
                  </a:spcAft>
                  <a:defRPr b="1">
                    <a:solidFill>
                      <a:schemeClr val="bg1"/>
                    </a:solidFill>
                    <a:latin typeface="Arial" pitchFamily="34" charset="0"/>
                  </a:defRPr>
                </a:lvl7pPr>
                <a:lvl8pPr marL="3429000" indent="-228600" algn="ctr" eaLnBrk="0" fontAlgn="base" hangingPunct="0">
                  <a:spcBef>
                    <a:spcPct val="0"/>
                  </a:spcBef>
                  <a:spcAft>
                    <a:spcPct val="0"/>
                  </a:spcAft>
                  <a:defRPr b="1">
                    <a:solidFill>
                      <a:schemeClr val="bg1"/>
                    </a:solidFill>
                    <a:latin typeface="Arial" pitchFamily="34" charset="0"/>
                  </a:defRPr>
                </a:lvl8pPr>
                <a:lvl9pPr marL="3886200" indent="-228600" algn="ctr" eaLnBrk="0" fontAlgn="base" hangingPunct="0">
                  <a:spcBef>
                    <a:spcPct val="0"/>
                  </a:spcBef>
                  <a:spcAft>
                    <a:spcPct val="0"/>
                  </a:spcAft>
                  <a:defRPr b="1">
                    <a:solidFill>
                      <a:schemeClr val="bg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1" i="0" u="none" strike="noStrike" kern="0" cap="none" spc="0" normalizeH="0" baseline="0" noProof="0" smtClean="0">
                  <a:ln>
                    <a:noFill/>
                  </a:ln>
                  <a:solidFill>
                    <a:srgbClr val="000000"/>
                  </a:solidFill>
                  <a:effectLst/>
                  <a:uLnTx/>
                  <a:uFillTx/>
                  <a:latin typeface="Arial" pitchFamily="34" charset="0"/>
                </a:endParaRPr>
              </a:p>
            </p:txBody>
          </p:sp>
          <p:sp>
            <p:nvSpPr>
              <p:cNvPr id="52" name="Rectangle 52"/>
              <p:cNvSpPr>
                <a:spLocks noChangeArrowheads="1"/>
              </p:cNvSpPr>
              <p:nvPr/>
            </p:nvSpPr>
            <p:spPr bwMode="auto">
              <a:xfrm>
                <a:off x="4765" y="3157"/>
                <a:ext cx="192" cy="624"/>
              </a:xfrm>
              <a:prstGeom prst="rect">
                <a:avLst/>
              </a:prstGeom>
              <a:solidFill>
                <a:srgbClr val="0000FF"/>
              </a:solidFill>
              <a:ln w="9525">
                <a:solidFill>
                  <a:srgbClr val="000000"/>
                </a:solidFill>
                <a:miter lim="800000"/>
                <a:headEnd/>
                <a:tailEnd/>
              </a:ln>
              <a:effectLst/>
            </p:spPr>
            <p:txBody>
              <a:bodyPr wrap="none" anchor="ctr"/>
              <a:lstStyle>
                <a:lvl1pPr>
                  <a:defRPr b="1">
                    <a:solidFill>
                      <a:schemeClr val="bg1"/>
                    </a:solidFill>
                    <a:latin typeface="Arial" pitchFamily="34" charset="0"/>
                  </a:defRPr>
                </a:lvl1pPr>
                <a:lvl2pPr marL="742950" indent="-285750">
                  <a:defRPr b="1">
                    <a:solidFill>
                      <a:schemeClr val="bg1"/>
                    </a:solidFill>
                    <a:latin typeface="Arial" pitchFamily="34" charset="0"/>
                  </a:defRPr>
                </a:lvl2pPr>
                <a:lvl3pPr marL="1143000" indent="-228600">
                  <a:defRPr b="1">
                    <a:solidFill>
                      <a:schemeClr val="bg1"/>
                    </a:solidFill>
                    <a:latin typeface="Arial" pitchFamily="34" charset="0"/>
                  </a:defRPr>
                </a:lvl3pPr>
                <a:lvl4pPr marL="1600200" indent="-228600">
                  <a:defRPr b="1">
                    <a:solidFill>
                      <a:schemeClr val="bg1"/>
                    </a:solidFill>
                    <a:latin typeface="Arial" pitchFamily="34" charset="0"/>
                  </a:defRPr>
                </a:lvl4pPr>
                <a:lvl5pPr marL="2057400" indent="-228600">
                  <a:defRPr b="1">
                    <a:solidFill>
                      <a:schemeClr val="bg1"/>
                    </a:solidFill>
                    <a:latin typeface="Arial" pitchFamily="34" charset="0"/>
                  </a:defRPr>
                </a:lvl5pPr>
                <a:lvl6pPr marL="2514600" indent="-228600" algn="ctr" eaLnBrk="0" fontAlgn="base" hangingPunct="0">
                  <a:spcBef>
                    <a:spcPct val="0"/>
                  </a:spcBef>
                  <a:spcAft>
                    <a:spcPct val="0"/>
                  </a:spcAft>
                  <a:defRPr b="1">
                    <a:solidFill>
                      <a:schemeClr val="bg1"/>
                    </a:solidFill>
                    <a:latin typeface="Arial" pitchFamily="34" charset="0"/>
                  </a:defRPr>
                </a:lvl6pPr>
                <a:lvl7pPr marL="2971800" indent="-228600" algn="ctr" eaLnBrk="0" fontAlgn="base" hangingPunct="0">
                  <a:spcBef>
                    <a:spcPct val="0"/>
                  </a:spcBef>
                  <a:spcAft>
                    <a:spcPct val="0"/>
                  </a:spcAft>
                  <a:defRPr b="1">
                    <a:solidFill>
                      <a:schemeClr val="bg1"/>
                    </a:solidFill>
                    <a:latin typeface="Arial" pitchFamily="34" charset="0"/>
                  </a:defRPr>
                </a:lvl7pPr>
                <a:lvl8pPr marL="3429000" indent="-228600" algn="ctr" eaLnBrk="0" fontAlgn="base" hangingPunct="0">
                  <a:spcBef>
                    <a:spcPct val="0"/>
                  </a:spcBef>
                  <a:spcAft>
                    <a:spcPct val="0"/>
                  </a:spcAft>
                  <a:defRPr b="1">
                    <a:solidFill>
                      <a:schemeClr val="bg1"/>
                    </a:solidFill>
                    <a:latin typeface="Arial" pitchFamily="34" charset="0"/>
                  </a:defRPr>
                </a:lvl8pPr>
                <a:lvl9pPr marL="3886200" indent="-228600" algn="ctr" eaLnBrk="0" fontAlgn="base" hangingPunct="0">
                  <a:spcBef>
                    <a:spcPct val="0"/>
                  </a:spcBef>
                  <a:spcAft>
                    <a:spcPct val="0"/>
                  </a:spcAft>
                  <a:defRPr b="1">
                    <a:solidFill>
                      <a:schemeClr val="bg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1" i="0" u="none" strike="noStrike" kern="0" cap="none" spc="0" normalizeH="0" baseline="0" noProof="0" smtClean="0">
                  <a:ln>
                    <a:noFill/>
                  </a:ln>
                  <a:solidFill>
                    <a:srgbClr val="000000"/>
                  </a:solidFill>
                  <a:effectLst/>
                  <a:uLnTx/>
                  <a:uFillTx/>
                  <a:latin typeface="Arial" pitchFamily="34" charset="0"/>
                </a:endParaRPr>
              </a:p>
            </p:txBody>
          </p:sp>
          <p:sp>
            <p:nvSpPr>
              <p:cNvPr id="53" name="Rectangle 53"/>
              <p:cNvSpPr>
                <a:spLocks noChangeArrowheads="1"/>
              </p:cNvSpPr>
              <p:nvPr/>
            </p:nvSpPr>
            <p:spPr bwMode="auto">
              <a:xfrm>
                <a:off x="4381" y="3351"/>
                <a:ext cx="192" cy="432"/>
              </a:xfrm>
              <a:prstGeom prst="rect">
                <a:avLst/>
              </a:prstGeom>
              <a:solidFill>
                <a:srgbClr val="0000FF"/>
              </a:solidFill>
              <a:ln w="9525">
                <a:solidFill>
                  <a:srgbClr val="000000"/>
                </a:solidFill>
                <a:miter lim="800000"/>
                <a:headEnd/>
                <a:tailEnd/>
              </a:ln>
              <a:effectLst/>
            </p:spPr>
            <p:txBody>
              <a:bodyPr wrap="none" anchor="ctr"/>
              <a:lstStyle>
                <a:lvl1pPr>
                  <a:defRPr b="1">
                    <a:solidFill>
                      <a:schemeClr val="bg1"/>
                    </a:solidFill>
                    <a:latin typeface="Arial" pitchFamily="34" charset="0"/>
                  </a:defRPr>
                </a:lvl1pPr>
                <a:lvl2pPr marL="742950" indent="-285750">
                  <a:defRPr b="1">
                    <a:solidFill>
                      <a:schemeClr val="bg1"/>
                    </a:solidFill>
                    <a:latin typeface="Arial" pitchFamily="34" charset="0"/>
                  </a:defRPr>
                </a:lvl2pPr>
                <a:lvl3pPr marL="1143000" indent="-228600">
                  <a:defRPr b="1">
                    <a:solidFill>
                      <a:schemeClr val="bg1"/>
                    </a:solidFill>
                    <a:latin typeface="Arial" pitchFamily="34" charset="0"/>
                  </a:defRPr>
                </a:lvl3pPr>
                <a:lvl4pPr marL="1600200" indent="-228600">
                  <a:defRPr b="1">
                    <a:solidFill>
                      <a:schemeClr val="bg1"/>
                    </a:solidFill>
                    <a:latin typeface="Arial" pitchFamily="34" charset="0"/>
                  </a:defRPr>
                </a:lvl4pPr>
                <a:lvl5pPr marL="2057400" indent="-228600">
                  <a:defRPr b="1">
                    <a:solidFill>
                      <a:schemeClr val="bg1"/>
                    </a:solidFill>
                    <a:latin typeface="Arial" pitchFamily="34" charset="0"/>
                  </a:defRPr>
                </a:lvl5pPr>
                <a:lvl6pPr marL="2514600" indent="-228600" algn="ctr" eaLnBrk="0" fontAlgn="base" hangingPunct="0">
                  <a:spcBef>
                    <a:spcPct val="0"/>
                  </a:spcBef>
                  <a:spcAft>
                    <a:spcPct val="0"/>
                  </a:spcAft>
                  <a:defRPr b="1">
                    <a:solidFill>
                      <a:schemeClr val="bg1"/>
                    </a:solidFill>
                    <a:latin typeface="Arial" pitchFamily="34" charset="0"/>
                  </a:defRPr>
                </a:lvl6pPr>
                <a:lvl7pPr marL="2971800" indent="-228600" algn="ctr" eaLnBrk="0" fontAlgn="base" hangingPunct="0">
                  <a:spcBef>
                    <a:spcPct val="0"/>
                  </a:spcBef>
                  <a:spcAft>
                    <a:spcPct val="0"/>
                  </a:spcAft>
                  <a:defRPr b="1">
                    <a:solidFill>
                      <a:schemeClr val="bg1"/>
                    </a:solidFill>
                    <a:latin typeface="Arial" pitchFamily="34" charset="0"/>
                  </a:defRPr>
                </a:lvl7pPr>
                <a:lvl8pPr marL="3429000" indent="-228600" algn="ctr" eaLnBrk="0" fontAlgn="base" hangingPunct="0">
                  <a:spcBef>
                    <a:spcPct val="0"/>
                  </a:spcBef>
                  <a:spcAft>
                    <a:spcPct val="0"/>
                  </a:spcAft>
                  <a:defRPr b="1">
                    <a:solidFill>
                      <a:schemeClr val="bg1"/>
                    </a:solidFill>
                    <a:latin typeface="Arial" pitchFamily="34" charset="0"/>
                  </a:defRPr>
                </a:lvl8pPr>
                <a:lvl9pPr marL="3886200" indent="-228600" algn="ctr" eaLnBrk="0" fontAlgn="base" hangingPunct="0">
                  <a:spcBef>
                    <a:spcPct val="0"/>
                  </a:spcBef>
                  <a:spcAft>
                    <a:spcPct val="0"/>
                  </a:spcAft>
                  <a:defRPr b="1">
                    <a:solidFill>
                      <a:schemeClr val="bg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1" i="0" u="none" strike="noStrike" kern="0" cap="none" spc="0" normalizeH="0" baseline="0" noProof="0" smtClean="0">
                  <a:ln>
                    <a:noFill/>
                  </a:ln>
                  <a:solidFill>
                    <a:srgbClr val="000000"/>
                  </a:solidFill>
                  <a:effectLst/>
                  <a:uLnTx/>
                  <a:uFillTx/>
                  <a:latin typeface="Arial" pitchFamily="34" charset="0"/>
                </a:endParaRPr>
              </a:p>
            </p:txBody>
          </p:sp>
          <p:sp>
            <p:nvSpPr>
              <p:cNvPr id="54" name="Rectangle 54"/>
              <p:cNvSpPr>
                <a:spLocks noChangeArrowheads="1"/>
              </p:cNvSpPr>
              <p:nvPr/>
            </p:nvSpPr>
            <p:spPr bwMode="auto">
              <a:xfrm>
                <a:off x="3996" y="3590"/>
                <a:ext cx="191" cy="191"/>
              </a:xfrm>
              <a:prstGeom prst="rect">
                <a:avLst/>
              </a:prstGeom>
              <a:solidFill>
                <a:srgbClr val="0000FF"/>
              </a:solidFill>
              <a:ln w="9525">
                <a:solidFill>
                  <a:srgbClr val="000000"/>
                </a:solidFill>
                <a:miter lim="800000"/>
                <a:headEnd/>
                <a:tailEnd/>
              </a:ln>
              <a:effectLst/>
            </p:spPr>
            <p:txBody>
              <a:bodyPr wrap="none" anchor="ctr"/>
              <a:lstStyle>
                <a:lvl1pPr>
                  <a:defRPr b="1">
                    <a:solidFill>
                      <a:schemeClr val="bg1"/>
                    </a:solidFill>
                    <a:latin typeface="Arial" pitchFamily="34" charset="0"/>
                  </a:defRPr>
                </a:lvl1pPr>
                <a:lvl2pPr marL="742950" indent="-285750">
                  <a:defRPr b="1">
                    <a:solidFill>
                      <a:schemeClr val="bg1"/>
                    </a:solidFill>
                    <a:latin typeface="Arial" pitchFamily="34" charset="0"/>
                  </a:defRPr>
                </a:lvl2pPr>
                <a:lvl3pPr marL="1143000" indent="-228600">
                  <a:defRPr b="1">
                    <a:solidFill>
                      <a:schemeClr val="bg1"/>
                    </a:solidFill>
                    <a:latin typeface="Arial" pitchFamily="34" charset="0"/>
                  </a:defRPr>
                </a:lvl3pPr>
                <a:lvl4pPr marL="1600200" indent="-228600">
                  <a:defRPr b="1">
                    <a:solidFill>
                      <a:schemeClr val="bg1"/>
                    </a:solidFill>
                    <a:latin typeface="Arial" pitchFamily="34" charset="0"/>
                  </a:defRPr>
                </a:lvl4pPr>
                <a:lvl5pPr marL="2057400" indent="-228600">
                  <a:defRPr b="1">
                    <a:solidFill>
                      <a:schemeClr val="bg1"/>
                    </a:solidFill>
                    <a:latin typeface="Arial" pitchFamily="34" charset="0"/>
                  </a:defRPr>
                </a:lvl5pPr>
                <a:lvl6pPr marL="2514600" indent="-228600" algn="ctr" eaLnBrk="0" fontAlgn="base" hangingPunct="0">
                  <a:spcBef>
                    <a:spcPct val="0"/>
                  </a:spcBef>
                  <a:spcAft>
                    <a:spcPct val="0"/>
                  </a:spcAft>
                  <a:defRPr b="1">
                    <a:solidFill>
                      <a:schemeClr val="bg1"/>
                    </a:solidFill>
                    <a:latin typeface="Arial" pitchFamily="34" charset="0"/>
                  </a:defRPr>
                </a:lvl6pPr>
                <a:lvl7pPr marL="2971800" indent="-228600" algn="ctr" eaLnBrk="0" fontAlgn="base" hangingPunct="0">
                  <a:spcBef>
                    <a:spcPct val="0"/>
                  </a:spcBef>
                  <a:spcAft>
                    <a:spcPct val="0"/>
                  </a:spcAft>
                  <a:defRPr b="1">
                    <a:solidFill>
                      <a:schemeClr val="bg1"/>
                    </a:solidFill>
                    <a:latin typeface="Arial" pitchFamily="34" charset="0"/>
                  </a:defRPr>
                </a:lvl7pPr>
                <a:lvl8pPr marL="3429000" indent="-228600" algn="ctr" eaLnBrk="0" fontAlgn="base" hangingPunct="0">
                  <a:spcBef>
                    <a:spcPct val="0"/>
                  </a:spcBef>
                  <a:spcAft>
                    <a:spcPct val="0"/>
                  </a:spcAft>
                  <a:defRPr b="1">
                    <a:solidFill>
                      <a:schemeClr val="bg1"/>
                    </a:solidFill>
                    <a:latin typeface="Arial" pitchFamily="34" charset="0"/>
                  </a:defRPr>
                </a:lvl8pPr>
                <a:lvl9pPr marL="3886200" indent="-228600" algn="ctr" eaLnBrk="0" fontAlgn="base" hangingPunct="0">
                  <a:spcBef>
                    <a:spcPct val="0"/>
                  </a:spcBef>
                  <a:spcAft>
                    <a:spcPct val="0"/>
                  </a:spcAft>
                  <a:defRPr b="1">
                    <a:solidFill>
                      <a:schemeClr val="bg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1" i="0" u="none" strike="noStrike" kern="0" cap="none" spc="0" normalizeH="0" baseline="0" noProof="0" smtClean="0">
                  <a:ln>
                    <a:noFill/>
                  </a:ln>
                  <a:solidFill>
                    <a:srgbClr val="000000"/>
                  </a:solidFill>
                  <a:effectLst/>
                  <a:uLnTx/>
                  <a:uFillTx/>
                  <a:latin typeface="Arial" pitchFamily="34" charset="0"/>
                </a:endParaRPr>
              </a:p>
            </p:txBody>
          </p:sp>
          <p:sp>
            <p:nvSpPr>
              <p:cNvPr id="55" name="Rectangle 55"/>
              <p:cNvSpPr>
                <a:spLocks noChangeArrowheads="1"/>
              </p:cNvSpPr>
              <p:nvPr/>
            </p:nvSpPr>
            <p:spPr bwMode="auto">
              <a:xfrm>
                <a:off x="3661" y="3733"/>
                <a:ext cx="192" cy="48"/>
              </a:xfrm>
              <a:prstGeom prst="rect">
                <a:avLst/>
              </a:prstGeom>
              <a:solidFill>
                <a:srgbClr val="0000FF"/>
              </a:solidFill>
              <a:ln w="9525">
                <a:solidFill>
                  <a:srgbClr val="000000"/>
                </a:solidFill>
                <a:miter lim="800000"/>
                <a:headEnd/>
                <a:tailEnd/>
              </a:ln>
              <a:effectLst/>
            </p:spPr>
            <p:txBody>
              <a:bodyPr wrap="none" anchor="ctr"/>
              <a:lstStyle>
                <a:lvl1pPr>
                  <a:defRPr b="1">
                    <a:solidFill>
                      <a:schemeClr val="bg1"/>
                    </a:solidFill>
                    <a:latin typeface="Arial" pitchFamily="34" charset="0"/>
                  </a:defRPr>
                </a:lvl1pPr>
                <a:lvl2pPr marL="742950" indent="-285750">
                  <a:defRPr b="1">
                    <a:solidFill>
                      <a:schemeClr val="bg1"/>
                    </a:solidFill>
                    <a:latin typeface="Arial" pitchFamily="34" charset="0"/>
                  </a:defRPr>
                </a:lvl2pPr>
                <a:lvl3pPr marL="1143000" indent="-228600">
                  <a:defRPr b="1">
                    <a:solidFill>
                      <a:schemeClr val="bg1"/>
                    </a:solidFill>
                    <a:latin typeface="Arial" pitchFamily="34" charset="0"/>
                  </a:defRPr>
                </a:lvl3pPr>
                <a:lvl4pPr marL="1600200" indent="-228600">
                  <a:defRPr b="1">
                    <a:solidFill>
                      <a:schemeClr val="bg1"/>
                    </a:solidFill>
                    <a:latin typeface="Arial" pitchFamily="34" charset="0"/>
                  </a:defRPr>
                </a:lvl4pPr>
                <a:lvl5pPr marL="2057400" indent="-228600">
                  <a:defRPr b="1">
                    <a:solidFill>
                      <a:schemeClr val="bg1"/>
                    </a:solidFill>
                    <a:latin typeface="Arial" pitchFamily="34" charset="0"/>
                  </a:defRPr>
                </a:lvl5pPr>
                <a:lvl6pPr marL="2514600" indent="-228600" algn="ctr" eaLnBrk="0" fontAlgn="base" hangingPunct="0">
                  <a:spcBef>
                    <a:spcPct val="0"/>
                  </a:spcBef>
                  <a:spcAft>
                    <a:spcPct val="0"/>
                  </a:spcAft>
                  <a:defRPr b="1">
                    <a:solidFill>
                      <a:schemeClr val="bg1"/>
                    </a:solidFill>
                    <a:latin typeface="Arial" pitchFamily="34" charset="0"/>
                  </a:defRPr>
                </a:lvl6pPr>
                <a:lvl7pPr marL="2971800" indent="-228600" algn="ctr" eaLnBrk="0" fontAlgn="base" hangingPunct="0">
                  <a:spcBef>
                    <a:spcPct val="0"/>
                  </a:spcBef>
                  <a:spcAft>
                    <a:spcPct val="0"/>
                  </a:spcAft>
                  <a:defRPr b="1">
                    <a:solidFill>
                      <a:schemeClr val="bg1"/>
                    </a:solidFill>
                    <a:latin typeface="Arial" pitchFamily="34" charset="0"/>
                  </a:defRPr>
                </a:lvl7pPr>
                <a:lvl8pPr marL="3429000" indent="-228600" algn="ctr" eaLnBrk="0" fontAlgn="base" hangingPunct="0">
                  <a:spcBef>
                    <a:spcPct val="0"/>
                  </a:spcBef>
                  <a:spcAft>
                    <a:spcPct val="0"/>
                  </a:spcAft>
                  <a:defRPr b="1">
                    <a:solidFill>
                      <a:schemeClr val="bg1"/>
                    </a:solidFill>
                    <a:latin typeface="Arial" pitchFamily="34" charset="0"/>
                  </a:defRPr>
                </a:lvl8pPr>
                <a:lvl9pPr marL="3886200" indent="-228600" algn="ctr" eaLnBrk="0" fontAlgn="base" hangingPunct="0">
                  <a:spcBef>
                    <a:spcPct val="0"/>
                  </a:spcBef>
                  <a:spcAft>
                    <a:spcPct val="0"/>
                  </a:spcAft>
                  <a:defRPr b="1">
                    <a:solidFill>
                      <a:schemeClr val="bg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1" i="0" u="none" strike="noStrike" kern="0" cap="none" spc="0" normalizeH="0" baseline="0" noProof="0" smtClean="0">
                  <a:ln>
                    <a:noFill/>
                  </a:ln>
                  <a:solidFill>
                    <a:srgbClr val="000000"/>
                  </a:solidFill>
                  <a:effectLst/>
                  <a:uLnTx/>
                  <a:uFillTx/>
                  <a:latin typeface="Arial" pitchFamily="34" charset="0"/>
                </a:endParaRPr>
              </a:p>
            </p:txBody>
          </p:sp>
          <p:sp>
            <p:nvSpPr>
              <p:cNvPr id="56" name="Line 56"/>
              <p:cNvSpPr>
                <a:spLocks noChangeShapeType="1"/>
              </p:cNvSpPr>
              <p:nvPr/>
            </p:nvSpPr>
            <p:spPr bwMode="auto">
              <a:xfrm>
                <a:off x="4909" y="903"/>
                <a:ext cx="0" cy="143"/>
              </a:xfrm>
              <a:prstGeom prst="line">
                <a:avLst/>
              </a:prstGeom>
              <a:noFill/>
              <a:ln w="9525">
                <a:solidFill>
                  <a:srgbClr val="000000"/>
                </a:solidFill>
                <a:round/>
                <a:headEnd/>
                <a:tailEnd type="triangle" w="med" len="me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ysClr val="windowText" lastClr="000000"/>
                  </a:solidFill>
                  <a:effectLst/>
                  <a:uLnTx/>
                  <a:uFillTx/>
                  <a:latin typeface="Arial"/>
                </a:endParaRPr>
              </a:p>
            </p:txBody>
          </p:sp>
          <p:sp>
            <p:nvSpPr>
              <p:cNvPr id="57" name="Line 57"/>
              <p:cNvSpPr>
                <a:spLocks noChangeShapeType="1"/>
              </p:cNvSpPr>
              <p:nvPr/>
            </p:nvSpPr>
            <p:spPr bwMode="auto">
              <a:xfrm>
                <a:off x="4717" y="2288"/>
                <a:ext cx="0" cy="144"/>
              </a:xfrm>
              <a:prstGeom prst="line">
                <a:avLst/>
              </a:prstGeom>
              <a:noFill/>
              <a:ln w="9525">
                <a:solidFill>
                  <a:srgbClr val="000000"/>
                </a:solidFill>
                <a:round/>
                <a:headEnd/>
                <a:tailEnd type="triangle" w="med" len="me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ysClr val="windowText" lastClr="000000"/>
                  </a:solidFill>
                  <a:effectLst/>
                  <a:uLnTx/>
                  <a:uFillTx/>
                  <a:latin typeface="Arial"/>
                </a:endParaRPr>
              </a:p>
            </p:txBody>
          </p:sp>
        </p:grpSp>
        <p:sp>
          <p:nvSpPr>
            <p:cNvPr id="11" name="Line 58"/>
            <p:cNvSpPr>
              <a:spLocks noChangeShapeType="1"/>
            </p:cNvSpPr>
            <p:nvPr/>
          </p:nvSpPr>
          <p:spPr bwMode="auto">
            <a:xfrm>
              <a:off x="3153" y="4655"/>
              <a:ext cx="0" cy="272"/>
            </a:xfrm>
            <a:prstGeom prst="line">
              <a:avLst/>
            </a:prstGeom>
            <a:noFill/>
            <a:ln w="38100">
              <a:solidFill>
                <a:srgbClr val="000000"/>
              </a:solidFill>
              <a:round/>
              <a:headEnd/>
              <a:tailEn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ysClr val="windowText" lastClr="000000"/>
                </a:solidFill>
                <a:effectLst/>
                <a:uLnTx/>
                <a:uFillTx/>
                <a:latin typeface="Arial"/>
              </a:endParaRPr>
            </a:p>
          </p:txBody>
        </p:sp>
        <p:sp>
          <p:nvSpPr>
            <p:cNvPr id="12" name="Text Box 59"/>
            <p:cNvSpPr txBox="1">
              <a:spLocks noChangeArrowheads="1"/>
            </p:cNvSpPr>
            <p:nvPr/>
          </p:nvSpPr>
          <p:spPr bwMode="auto">
            <a:xfrm>
              <a:off x="3242" y="4700"/>
              <a:ext cx="591" cy="269"/>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GB" sz="1600" b="1" i="0" u="none" strike="noStrike" kern="0" cap="none" spc="0" normalizeH="0" baseline="0" noProof="0">
                  <a:ln>
                    <a:noFill/>
                  </a:ln>
                  <a:solidFill>
                    <a:srgbClr val="000000"/>
                  </a:solidFill>
                  <a:effectLst/>
                  <a:uLnTx/>
                  <a:uFillTx/>
                  <a:latin typeface="Arial"/>
                  <a:ea typeface="ＭＳ Ｐゴシック" pitchFamily="34" charset="-128"/>
                </a:rPr>
                <a:t>wet</a:t>
              </a:r>
            </a:p>
          </p:txBody>
        </p:sp>
        <p:sp>
          <p:nvSpPr>
            <p:cNvPr id="13" name="Text Box 60"/>
            <p:cNvSpPr txBox="1">
              <a:spLocks noChangeArrowheads="1"/>
            </p:cNvSpPr>
            <p:nvPr/>
          </p:nvSpPr>
          <p:spPr bwMode="auto">
            <a:xfrm>
              <a:off x="2607" y="4700"/>
              <a:ext cx="591" cy="269"/>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GB" sz="1600" b="1" i="0" u="none" strike="noStrike" kern="0" cap="none" spc="0" normalizeH="0" baseline="0" noProof="0">
                  <a:ln>
                    <a:noFill/>
                  </a:ln>
                  <a:solidFill>
                    <a:srgbClr val="000000"/>
                  </a:solidFill>
                  <a:effectLst/>
                  <a:uLnTx/>
                  <a:uFillTx/>
                  <a:latin typeface="Arial"/>
                  <a:ea typeface="ＭＳ Ｐゴシック" pitchFamily="34" charset="-128"/>
                </a:rPr>
                <a:t>dry</a:t>
              </a:r>
            </a:p>
          </p:txBody>
        </p:sp>
        <p:sp>
          <p:nvSpPr>
            <p:cNvPr id="14" name="Text Box 61"/>
            <p:cNvSpPr txBox="1">
              <a:spLocks noChangeArrowheads="1"/>
            </p:cNvSpPr>
            <p:nvPr/>
          </p:nvSpPr>
          <p:spPr bwMode="auto">
            <a:xfrm>
              <a:off x="2789" y="3368"/>
              <a:ext cx="588" cy="228"/>
            </a:xfrm>
            <a:prstGeom prst="rect">
              <a:avLst/>
            </a:prstGeom>
            <a:noFill/>
            <a:ln w="9525">
              <a:noFill/>
              <a:miter lim="800000"/>
              <a:headEnd/>
              <a:tailEnd/>
            </a:ln>
            <a:effectLst/>
          </p:spPr>
          <p:txBody>
            <a:bodyPr>
              <a:spAutoFit/>
            </a:bodyPr>
            <a:lstStyle>
              <a:lvl1pPr>
                <a:defRPr b="1">
                  <a:solidFill>
                    <a:schemeClr val="bg1"/>
                  </a:solidFill>
                  <a:latin typeface="Arial" pitchFamily="34" charset="0"/>
                </a:defRPr>
              </a:lvl1pPr>
              <a:lvl2pPr marL="742950" indent="-285750">
                <a:defRPr b="1">
                  <a:solidFill>
                    <a:schemeClr val="bg1"/>
                  </a:solidFill>
                  <a:latin typeface="Arial" pitchFamily="34" charset="0"/>
                </a:defRPr>
              </a:lvl2pPr>
              <a:lvl3pPr marL="1143000" indent="-228600">
                <a:defRPr b="1">
                  <a:solidFill>
                    <a:schemeClr val="bg1"/>
                  </a:solidFill>
                  <a:latin typeface="Arial" pitchFamily="34" charset="0"/>
                </a:defRPr>
              </a:lvl3pPr>
              <a:lvl4pPr marL="1600200" indent="-228600">
                <a:defRPr b="1">
                  <a:solidFill>
                    <a:schemeClr val="bg1"/>
                  </a:solidFill>
                  <a:latin typeface="Arial" pitchFamily="34" charset="0"/>
                </a:defRPr>
              </a:lvl4pPr>
              <a:lvl5pPr marL="2057400" indent="-228600">
                <a:defRPr b="1">
                  <a:solidFill>
                    <a:schemeClr val="bg1"/>
                  </a:solidFill>
                  <a:latin typeface="Arial" pitchFamily="34" charset="0"/>
                </a:defRPr>
              </a:lvl5pPr>
              <a:lvl6pPr marL="2514600" indent="-228600" algn="ctr" eaLnBrk="0" fontAlgn="base" hangingPunct="0">
                <a:spcBef>
                  <a:spcPct val="0"/>
                </a:spcBef>
                <a:spcAft>
                  <a:spcPct val="0"/>
                </a:spcAft>
                <a:defRPr b="1">
                  <a:solidFill>
                    <a:schemeClr val="bg1"/>
                  </a:solidFill>
                  <a:latin typeface="Arial" pitchFamily="34" charset="0"/>
                </a:defRPr>
              </a:lvl6pPr>
              <a:lvl7pPr marL="2971800" indent="-228600" algn="ctr" eaLnBrk="0" fontAlgn="base" hangingPunct="0">
                <a:spcBef>
                  <a:spcPct val="0"/>
                </a:spcBef>
                <a:spcAft>
                  <a:spcPct val="0"/>
                </a:spcAft>
                <a:defRPr b="1">
                  <a:solidFill>
                    <a:schemeClr val="bg1"/>
                  </a:solidFill>
                  <a:latin typeface="Arial" pitchFamily="34" charset="0"/>
                </a:defRPr>
              </a:lvl7pPr>
              <a:lvl8pPr marL="3429000" indent="-228600" algn="ctr" eaLnBrk="0" fontAlgn="base" hangingPunct="0">
                <a:spcBef>
                  <a:spcPct val="0"/>
                </a:spcBef>
                <a:spcAft>
                  <a:spcPct val="0"/>
                </a:spcAft>
                <a:defRPr b="1">
                  <a:solidFill>
                    <a:schemeClr val="bg1"/>
                  </a:solidFill>
                  <a:latin typeface="Arial" pitchFamily="34" charset="0"/>
                </a:defRPr>
              </a:lvl8pPr>
              <a:lvl9pPr marL="3886200" indent="-228600" algn="ctr" eaLnBrk="0" fontAlgn="base" hangingPunct="0">
                <a:spcBef>
                  <a:spcPct val="0"/>
                </a:spcBef>
                <a:spcAft>
                  <a:spcPct val="0"/>
                </a:spcAft>
                <a:defRPr b="1">
                  <a:solidFill>
                    <a:schemeClr val="bg1"/>
                  </a:solidFill>
                  <a:latin typeface="Arial"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altLang="en-US" sz="1200" b="1" i="0" u="none" strike="noStrike" kern="0" cap="none" spc="0" normalizeH="0" baseline="0" noProof="0" smtClean="0">
                  <a:ln>
                    <a:noFill/>
                  </a:ln>
                  <a:solidFill>
                    <a:srgbClr val="000000"/>
                  </a:solidFill>
                  <a:effectLst/>
                  <a:uLnTx/>
                  <a:uFillTx/>
                  <a:latin typeface="Arial" pitchFamily="34" charset="0"/>
                  <a:ea typeface="ＭＳ Ｐゴシック" pitchFamily="34" charset="-128"/>
                </a:rPr>
                <a:t>‘chaos’</a:t>
              </a:r>
            </a:p>
          </p:txBody>
        </p:sp>
        <p:sp>
          <p:nvSpPr>
            <p:cNvPr id="15" name="AutoShape 62"/>
            <p:cNvSpPr>
              <a:spLocks noChangeArrowheads="1"/>
            </p:cNvSpPr>
            <p:nvPr/>
          </p:nvSpPr>
          <p:spPr bwMode="auto">
            <a:xfrm rot="1136215">
              <a:off x="2363" y="1933"/>
              <a:ext cx="696" cy="664"/>
            </a:xfrm>
            <a:prstGeom prst="rightArrow">
              <a:avLst>
                <a:gd name="adj1" fmla="val 50000"/>
                <a:gd name="adj2" fmla="val 26205"/>
              </a:avLst>
            </a:prstGeom>
            <a:noFill/>
            <a:ln w="22225">
              <a:solidFill>
                <a:srgbClr val="000000"/>
              </a:solidFill>
              <a:miter lim="800000"/>
              <a:headEnd/>
              <a:tailEnd/>
            </a:ln>
            <a:effectLst/>
          </p:spPr>
          <p:txBody>
            <a:bodyPr wrap="none" anchor="ctr"/>
            <a:lstStyle>
              <a:lvl1pPr>
                <a:defRPr b="1">
                  <a:solidFill>
                    <a:schemeClr val="bg1"/>
                  </a:solidFill>
                  <a:latin typeface="Arial" pitchFamily="34" charset="0"/>
                </a:defRPr>
              </a:lvl1pPr>
              <a:lvl2pPr marL="742950" indent="-285750">
                <a:defRPr b="1">
                  <a:solidFill>
                    <a:schemeClr val="bg1"/>
                  </a:solidFill>
                  <a:latin typeface="Arial" pitchFamily="34" charset="0"/>
                </a:defRPr>
              </a:lvl2pPr>
              <a:lvl3pPr marL="1143000" indent="-228600">
                <a:defRPr b="1">
                  <a:solidFill>
                    <a:schemeClr val="bg1"/>
                  </a:solidFill>
                  <a:latin typeface="Arial" pitchFamily="34" charset="0"/>
                </a:defRPr>
              </a:lvl3pPr>
              <a:lvl4pPr marL="1600200" indent="-228600">
                <a:defRPr b="1">
                  <a:solidFill>
                    <a:schemeClr val="bg1"/>
                  </a:solidFill>
                  <a:latin typeface="Arial" pitchFamily="34" charset="0"/>
                </a:defRPr>
              </a:lvl4pPr>
              <a:lvl5pPr marL="2057400" indent="-228600">
                <a:defRPr b="1">
                  <a:solidFill>
                    <a:schemeClr val="bg1"/>
                  </a:solidFill>
                  <a:latin typeface="Arial" pitchFamily="34" charset="0"/>
                </a:defRPr>
              </a:lvl5pPr>
              <a:lvl6pPr marL="2514600" indent="-228600" algn="ctr" eaLnBrk="0" fontAlgn="base" hangingPunct="0">
                <a:spcBef>
                  <a:spcPct val="0"/>
                </a:spcBef>
                <a:spcAft>
                  <a:spcPct val="0"/>
                </a:spcAft>
                <a:defRPr b="1">
                  <a:solidFill>
                    <a:schemeClr val="bg1"/>
                  </a:solidFill>
                  <a:latin typeface="Arial" pitchFamily="34" charset="0"/>
                </a:defRPr>
              </a:lvl6pPr>
              <a:lvl7pPr marL="2971800" indent="-228600" algn="ctr" eaLnBrk="0" fontAlgn="base" hangingPunct="0">
                <a:spcBef>
                  <a:spcPct val="0"/>
                </a:spcBef>
                <a:spcAft>
                  <a:spcPct val="0"/>
                </a:spcAft>
                <a:defRPr b="1">
                  <a:solidFill>
                    <a:schemeClr val="bg1"/>
                  </a:solidFill>
                  <a:latin typeface="Arial" pitchFamily="34" charset="0"/>
                </a:defRPr>
              </a:lvl7pPr>
              <a:lvl8pPr marL="3429000" indent="-228600" algn="ctr" eaLnBrk="0" fontAlgn="base" hangingPunct="0">
                <a:spcBef>
                  <a:spcPct val="0"/>
                </a:spcBef>
                <a:spcAft>
                  <a:spcPct val="0"/>
                </a:spcAft>
                <a:defRPr b="1">
                  <a:solidFill>
                    <a:schemeClr val="bg1"/>
                  </a:solidFill>
                  <a:latin typeface="Arial" pitchFamily="34" charset="0"/>
                </a:defRPr>
              </a:lvl8pPr>
              <a:lvl9pPr marL="3886200" indent="-228600" algn="ctr" eaLnBrk="0" fontAlgn="base" hangingPunct="0">
                <a:spcBef>
                  <a:spcPct val="0"/>
                </a:spcBef>
                <a:spcAft>
                  <a:spcPct val="0"/>
                </a:spcAft>
                <a:defRPr b="1">
                  <a:solidFill>
                    <a:schemeClr val="bg1"/>
                  </a:solidFill>
                  <a:latin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1" i="0" u="none" strike="noStrike" kern="0" cap="none" spc="0" normalizeH="0" baseline="0" noProof="0" smtClean="0">
                <a:ln>
                  <a:noFill/>
                </a:ln>
                <a:solidFill>
                  <a:srgbClr val="000000"/>
                </a:solidFill>
                <a:effectLst/>
                <a:uLnTx/>
                <a:uFillTx/>
                <a:latin typeface="Arial" pitchFamily="34" charset="0"/>
              </a:endParaRPr>
            </a:p>
          </p:txBody>
        </p:sp>
        <p:sp>
          <p:nvSpPr>
            <p:cNvPr id="16" name="Text Box 63"/>
            <p:cNvSpPr txBox="1">
              <a:spLocks noChangeArrowheads="1"/>
            </p:cNvSpPr>
            <p:nvPr/>
          </p:nvSpPr>
          <p:spPr bwMode="auto">
            <a:xfrm rot="995027">
              <a:off x="2343" y="2100"/>
              <a:ext cx="751" cy="293"/>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Arial"/>
                  <a:ea typeface="ＭＳ Ｐゴシック" pitchFamily="34" charset="-128"/>
                </a:rPr>
                <a:t>large-scale influences</a:t>
              </a:r>
            </a:p>
          </p:txBody>
        </p:sp>
      </p:grpSp>
      <p:sp>
        <p:nvSpPr>
          <p:cNvPr id="58" name="Title 1"/>
          <p:cNvSpPr txBox="1">
            <a:spLocks/>
          </p:cNvSpPr>
          <p:nvPr/>
        </p:nvSpPr>
        <p:spPr>
          <a:xfrm>
            <a:off x="1" y="11654"/>
            <a:ext cx="9143999" cy="859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0066"/>
                </a:solidFill>
              </a:rPr>
              <a:t>Climate change/ variability </a:t>
            </a:r>
            <a:r>
              <a:rPr lang="en-US" sz="3600" b="1" dirty="0" err="1" smtClean="0">
                <a:solidFill>
                  <a:srgbClr val="000066"/>
                </a:solidFill>
              </a:rPr>
              <a:t>vs</a:t>
            </a:r>
            <a:r>
              <a:rPr lang="en-US" sz="3600" b="1" dirty="0" smtClean="0">
                <a:solidFill>
                  <a:srgbClr val="000066"/>
                </a:solidFill>
              </a:rPr>
              <a:t> Weather events</a:t>
            </a:r>
            <a:endParaRPr lang="en-US" sz="2400" b="1" dirty="0">
              <a:solidFill>
                <a:srgbClr val="000066"/>
              </a:solidFill>
            </a:endParaRPr>
          </a:p>
        </p:txBody>
      </p:sp>
      <p:sp>
        <p:nvSpPr>
          <p:cNvPr id="2" name="Rectangle 1"/>
          <p:cNvSpPr/>
          <p:nvPr/>
        </p:nvSpPr>
        <p:spPr>
          <a:xfrm>
            <a:off x="135081" y="5251039"/>
            <a:ext cx="4572000" cy="769441"/>
          </a:xfrm>
          <a:prstGeom prst="rect">
            <a:avLst/>
          </a:prstGeom>
        </p:spPr>
        <p:txBody>
          <a:bodyPr>
            <a:spAutoFit/>
          </a:bodyPr>
          <a:lstStyle/>
          <a:p>
            <a:pPr lvl="0" algn="just"/>
            <a:r>
              <a:rPr lang="en-GB" sz="2200" dirty="0">
                <a:solidFill>
                  <a:srgbClr val="0070C0"/>
                </a:solidFill>
                <a:latin typeface="Verdana"/>
                <a:ea typeface="SimSun"/>
                <a:cs typeface="Arial"/>
              </a:rPr>
              <a:t>which</a:t>
            </a:r>
            <a:r>
              <a:rPr lang="en-GB" sz="2200" dirty="0">
                <a:solidFill>
                  <a:srgbClr val="FF0000"/>
                </a:solidFill>
                <a:latin typeface="Verdana"/>
                <a:ea typeface="SimSun"/>
                <a:cs typeface="Arial"/>
              </a:rPr>
              <a:t> </a:t>
            </a:r>
            <a:r>
              <a:rPr lang="en-GB" sz="2200" dirty="0">
                <a:solidFill>
                  <a:srgbClr val="0070C0"/>
                </a:solidFill>
                <a:latin typeface="Verdana"/>
                <a:ea typeface="SimSun"/>
                <a:cs typeface="Arial"/>
              </a:rPr>
              <a:t>is</a:t>
            </a:r>
            <a:r>
              <a:rPr lang="en-GB" sz="2200" dirty="0">
                <a:solidFill>
                  <a:srgbClr val="00B0F0"/>
                </a:solidFill>
                <a:latin typeface="Verdana"/>
                <a:ea typeface="SimSun"/>
                <a:cs typeface="Arial"/>
              </a:rPr>
              <a:t> </a:t>
            </a:r>
            <a:r>
              <a:rPr lang="en-GB" sz="2200" dirty="0">
                <a:solidFill>
                  <a:srgbClr val="FF0000"/>
                </a:solidFill>
                <a:latin typeface="Verdana"/>
                <a:ea typeface="SimSun"/>
                <a:cs typeface="Arial"/>
              </a:rPr>
              <a:t>manifested through weather events.</a:t>
            </a:r>
            <a:endParaRPr lang="en-US" sz="2200" dirty="0">
              <a:solidFill>
                <a:srgbClr val="0070C0"/>
              </a:solidFill>
            </a:endParaRPr>
          </a:p>
        </p:txBody>
      </p:sp>
    </p:spTree>
    <p:extLst>
      <p:ext uri="{BB962C8B-B14F-4D97-AF65-F5344CB8AC3E}">
        <p14:creationId xmlns:p14="http://schemas.microsoft.com/office/powerpoint/2010/main" val="154872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800" decel="100000"/>
                                        <p:tgtEl>
                                          <p:spTgt spid="8"/>
                                        </p:tgtEl>
                                      </p:cBhvr>
                                    </p:animEffect>
                                    <p:anim calcmode="lin" valueType="num">
                                      <p:cBhvr>
                                        <p:cTn id="16" dur="800" decel="100000" fill="hold"/>
                                        <p:tgtEl>
                                          <p:spTgt spid="8"/>
                                        </p:tgtEl>
                                        <p:attrNameLst>
                                          <p:attrName>style.rotation</p:attrName>
                                        </p:attrNameLst>
                                      </p:cBhvr>
                                      <p:tavLst>
                                        <p:tav tm="0">
                                          <p:val>
                                            <p:fltVal val="-90"/>
                                          </p:val>
                                        </p:tav>
                                        <p:tav tm="100000">
                                          <p:val>
                                            <p:fltVal val="0"/>
                                          </p:val>
                                        </p:tav>
                                      </p:tavLst>
                                    </p:anim>
                                    <p:anim calcmode="lin" valueType="num">
                                      <p:cBhvr>
                                        <p:cTn id="17" dur="800" decel="100000" fill="hold"/>
                                        <p:tgtEl>
                                          <p:spTgt spid="8"/>
                                        </p:tgtEl>
                                        <p:attrNameLst>
                                          <p:attrName>ppt_x</p:attrName>
                                        </p:attrNameLst>
                                      </p:cBhvr>
                                      <p:tavLst>
                                        <p:tav tm="0">
                                          <p:val>
                                            <p:strVal val="#ppt_x+0.4"/>
                                          </p:val>
                                        </p:tav>
                                        <p:tav tm="100000">
                                          <p:val>
                                            <p:strVal val="#ppt_x-0.05"/>
                                          </p:val>
                                        </p:tav>
                                      </p:tavLst>
                                    </p:anim>
                                    <p:anim calcmode="lin" valueType="num">
                                      <p:cBhvr>
                                        <p:cTn id="18" dur="800" decel="100000" fill="hold"/>
                                        <p:tgtEl>
                                          <p:spTgt spid="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800" decel="100000"/>
                                        <p:tgtEl>
                                          <p:spTgt spid="2"/>
                                        </p:tgtEl>
                                      </p:cBhvr>
                                    </p:animEffect>
                                    <p:anim calcmode="lin" valueType="num">
                                      <p:cBhvr>
                                        <p:cTn id="24" dur="800" decel="100000" fill="hold"/>
                                        <p:tgtEl>
                                          <p:spTgt spid="2"/>
                                        </p:tgtEl>
                                        <p:attrNameLst>
                                          <p:attrName>style.rotation</p:attrName>
                                        </p:attrNameLst>
                                      </p:cBhvr>
                                      <p:tavLst>
                                        <p:tav tm="0">
                                          <p:val>
                                            <p:fltVal val="-90"/>
                                          </p:val>
                                        </p:tav>
                                        <p:tav tm="100000">
                                          <p:val>
                                            <p:fltVal val="0"/>
                                          </p:val>
                                        </p:tav>
                                      </p:tavLst>
                                    </p:anim>
                                    <p:anim calcmode="lin" valueType="num">
                                      <p:cBhvr>
                                        <p:cTn id="25" dur="800" decel="100000" fill="hold"/>
                                        <p:tgtEl>
                                          <p:spTgt spid="2"/>
                                        </p:tgtEl>
                                        <p:attrNameLst>
                                          <p:attrName>ppt_x</p:attrName>
                                        </p:attrNameLst>
                                      </p:cBhvr>
                                      <p:tavLst>
                                        <p:tav tm="0">
                                          <p:val>
                                            <p:strVal val="#ppt_x+0.4"/>
                                          </p:val>
                                        </p:tav>
                                        <p:tav tm="100000">
                                          <p:val>
                                            <p:strVal val="#ppt_x-0.05"/>
                                          </p:val>
                                        </p:tav>
                                      </p:tavLst>
                                    </p:anim>
                                    <p:anim calcmode="lin" valueType="num">
                                      <p:cBhvr>
                                        <p:cTn id="26" dur="800" decel="100000" fill="hold"/>
                                        <p:tgtEl>
                                          <p:spTgt spid="2"/>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0391"/>
            <a:ext cx="9052559" cy="82503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dirty="0" smtClean="0"/>
              <a:t>Weather </a:t>
            </a:r>
            <a:r>
              <a:rPr lang="en-US" sz="2600" b="1" dirty="0" smtClean="0">
                <a:solidFill>
                  <a:srgbClr val="C00000"/>
                </a:solidFill>
              </a:rPr>
              <a:t>application sectors</a:t>
            </a:r>
            <a:r>
              <a:rPr lang="en-US" sz="2600" b="1" dirty="0" smtClean="0"/>
              <a:t> and </a:t>
            </a:r>
            <a:r>
              <a:rPr lang="en-US" sz="2600" b="1" dirty="0" smtClean="0">
                <a:solidFill>
                  <a:srgbClr val="7030A0"/>
                </a:solidFill>
              </a:rPr>
              <a:t>service delivery </a:t>
            </a:r>
            <a:r>
              <a:rPr lang="en-US" sz="2600" b="1" dirty="0" smtClean="0"/>
              <a:t>aspects </a:t>
            </a:r>
            <a:endParaRPr lang="en-US" sz="2600" b="1" dirty="0"/>
          </a:p>
        </p:txBody>
      </p:sp>
      <p:sp>
        <p:nvSpPr>
          <p:cNvPr id="6" name="Rectangle 5"/>
          <p:cNvSpPr/>
          <p:nvPr/>
        </p:nvSpPr>
        <p:spPr>
          <a:xfrm>
            <a:off x="326377" y="835428"/>
            <a:ext cx="8490857" cy="5186035"/>
          </a:xfrm>
          <a:prstGeom prst="rect">
            <a:avLst/>
          </a:prstGeom>
        </p:spPr>
        <p:txBody>
          <a:bodyPr wrap="square">
            <a:spAutoFit/>
          </a:bodyPr>
          <a:lstStyle/>
          <a:p>
            <a:pPr marL="285750" indent="-285750" algn="just">
              <a:spcBef>
                <a:spcPts val="600"/>
              </a:spcBef>
              <a:spcAft>
                <a:spcPts val="1200"/>
              </a:spcAft>
              <a:buFont typeface="Arial" panose="020B0604020202020204" pitchFamily="34" charset="0"/>
              <a:buChar char="•"/>
            </a:pPr>
            <a:r>
              <a:rPr lang="en-US" sz="2200" dirty="0">
                <a:latin typeface="Arial" panose="020B0604020202020204" pitchFamily="34" charset="0"/>
                <a:ea typeface="SimSun"/>
                <a:cs typeface="Arial" panose="020B0604020202020204" pitchFamily="34" charset="0"/>
              </a:rPr>
              <a:t>Weather </a:t>
            </a:r>
            <a:r>
              <a:rPr lang="en-US" sz="2200" dirty="0" smtClean="0">
                <a:latin typeface="Arial" panose="020B0604020202020204" pitchFamily="34" charset="0"/>
                <a:ea typeface="SimSun"/>
                <a:cs typeface="Arial" panose="020B0604020202020204" pitchFamily="34" charset="0"/>
              </a:rPr>
              <a:t>information and </a:t>
            </a:r>
            <a:r>
              <a:rPr lang="en-US" sz="2200" dirty="0">
                <a:latin typeface="Arial" panose="020B0604020202020204" pitchFamily="34" charset="0"/>
                <a:ea typeface="SimSun"/>
                <a:cs typeface="Arial" panose="020B0604020202020204" pitchFamily="34" charset="0"/>
              </a:rPr>
              <a:t>services application sectors are </a:t>
            </a:r>
            <a:r>
              <a:rPr lang="en-US" sz="2200" dirty="0" smtClean="0">
                <a:latin typeface="Arial" panose="020B0604020202020204" pitchFamily="34" charset="0"/>
                <a:ea typeface="SimSun"/>
                <a:cs typeface="Arial" panose="020B0604020202020204" pitchFamily="34" charset="0"/>
              </a:rPr>
              <a:t>several, including: </a:t>
            </a:r>
            <a:r>
              <a:rPr lang="en-US" sz="2200" dirty="0" smtClean="0">
                <a:solidFill>
                  <a:srgbClr val="33CCFF"/>
                </a:solidFill>
                <a:latin typeface="Arial" panose="020B0604020202020204" pitchFamily="34" charset="0"/>
                <a:ea typeface="SimSun"/>
                <a:cs typeface="Arial" panose="020B0604020202020204" pitchFamily="34" charset="0"/>
              </a:rPr>
              <a:t>DRR, Aviation,</a:t>
            </a:r>
            <a:r>
              <a:rPr lang="en-US" sz="2200" dirty="0">
                <a:solidFill>
                  <a:srgbClr val="33CCFF"/>
                </a:solidFill>
                <a:latin typeface="Arial" panose="020B0604020202020204" pitchFamily="34" charset="0"/>
                <a:ea typeface="SimSun"/>
                <a:cs typeface="Arial" panose="020B0604020202020204" pitchFamily="34" charset="0"/>
              </a:rPr>
              <a:t> </a:t>
            </a:r>
            <a:r>
              <a:rPr lang="en-US" sz="2200" dirty="0" smtClean="0">
                <a:solidFill>
                  <a:srgbClr val="33CCFF"/>
                </a:solidFill>
                <a:latin typeface="Arial" panose="020B0604020202020204" pitchFamily="34" charset="0"/>
                <a:ea typeface="SimSun"/>
                <a:cs typeface="Arial" panose="020B0604020202020204" pitchFamily="34" charset="0"/>
              </a:rPr>
              <a:t>Marine</a:t>
            </a:r>
            <a:r>
              <a:rPr lang="en-US" sz="2200" b="1" dirty="0" smtClean="0">
                <a:solidFill>
                  <a:srgbClr val="33CCFF"/>
                </a:solidFill>
                <a:latin typeface="Arial" panose="020B0604020202020204" pitchFamily="34" charset="0"/>
                <a:ea typeface="SimSun"/>
                <a:cs typeface="Arial" panose="020B0604020202020204" pitchFamily="34" charset="0"/>
              </a:rPr>
              <a:t>,</a:t>
            </a:r>
            <a:r>
              <a:rPr lang="en-US" sz="2200" dirty="0" smtClean="0">
                <a:solidFill>
                  <a:srgbClr val="33CCFF"/>
                </a:solidFill>
                <a:latin typeface="Arial" panose="020B0604020202020204" pitchFamily="34" charset="0"/>
                <a:ea typeface="SimSun"/>
                <a:cs typeface="Arial" panose="020B0604020202020204" pitchFamily="34" charset="0"/>
              </a:rPr>
              <a:t> Agriculture</a:t>
            </a:r>
            <a:r>
              <a:rPr lang="en-US" sz="2200" dirty="0">
                <a:solidFill>
                  <a:srgbClr val="33CCFF"/>
                </a:solidFill>
                <a:latin typeface="Arial" panose="020B0604020202020204" pitchFamily="34" charset="0"/>
                <a:ea typeface="SimSun"/>
                <a:cs typeface="Arial" panose="020B0604020202020204" pitchFamily="34" charset="0"/>
              </a:rPr>
              <a:t>, </a:t>
            </a:r>
            <a:r>
              <a:rPr lang="en-US" sz="2200" dirty="0" smtClean="0">
                <a:solidFill>
                  <a:srgbClr val="33CCFF"/>
                </a:solidFill>
                <a:latin typeface="Arial" panose="020B0604020202020204" pitchFamily="34" charset="0"/>
                <a:ea typeface="SimSun"/>
                <a:cs typeface="Arial" panose="020B0604020202020204" pitchFamily="34" charset="0"/>
              </a:rPr>
              <a:t>Environment, Energy</a:t>
            </a:r>
            <a:r>
              <a:rPr lang="en-US" sz="2200" dirty="0">
                <a:solidFill>
                  <a:srgbClr val="33CCFF"/>
                </a:solidFill>
                <a:latin typeface="Arial" panose="020B0604020202020204" pitchFamily="34" charset="0"/>
                <a:ea typeface="SimSun"/>
                <a:cs typeface="Arial" panose="020B0604020202020204" pitchFamily="34" charset="0"/>
              </a:rPr>
              <a:t>, </a:t>
            </a:r>
            <a:r>
              <a:rPr lang="en-US" sz="2200" dirty="0" smtClean="0">
                <a:solidFill>
                  <a:srgbClr val="33CCFF"/>
                </a:solidFill>
                <a:latin typeface="Arial" panose="020B0604020202020204" pitchFamily="34" charset="0"/>
                <a:ea typeface="SimSun"/>
                <a:cs typeface="Arial" panose="020B0604020202020204" pitchFamily="34" charset="0"/>
              </a:rPr>
              <a:t>Transportation</a:t>
            </a:r>
            <a:r>
              <a:rPr lang="en-US" sz="2200" dirty="0">
                <a:solidFill>
                  <a:srgbClr val="33CCFF"/>
                </a:solidFill>
                <a:latin typeface="Arial" panose="020B0604020202020204" pitchFamily="34" charset="0"/>
                <a:ea typeface="SimSun"/>
                <a:cs typeface="Arial" panose="020B0604020202020204" pitchFamily="34" charset="0"/>
              </a:rPr>
              <a:t>, </a:t>
            </a:r>
            <a:r>
              <a:rPr lang="en-US" sz="2200" dirty="0" smtClean="0">
                <a:solidFill>
                  <a:srgbClr val="33CCFF"/>
                </a:solidFill>
                <a:latin typeface="Arial" panose="020B0604020202020204" pitchFamily="34" charset="0"/>
                <a:ea typeface="SimSun"/>
                <a:cs typeface="Arial" panose="020B0604020202020204" pitchFamily="34" charset="0"/>
              </a:rPr>
              <a:t>Tourism, Health, Sports etc</a:t>
            </a:r>
            <a:r>
              <a:rPr lang="en-US" sz="2200" dirty="0" smtClean="0">
                <a:latin typeface="Arial" panose="020B0604020202020204" pitchFamily="34" charset="0"/>
                <a:ea typeface="SimSun"/>
                <a:cs typeface="Arial" panose="020B0604020202020204" pitchFamily="34" charset="0"/>
              </a:rPr>
              <a:t>. </a:t>
            </a:r>
            <a:r>
              <a:rPr lang="en-US" sz="2200" dirty="0" smtClean="0">
                <a:solidFill>
                  <a:prstClr val="black"/>
                </a:solidFill>
                <a:latin typeface="Arial" panose="020B0604020202020204" pitchFamily="34" charset="0"/>
                <a:ea typeface="SimSun"/>
                <a:cs typeface="Arial" panose="020B0604020202020204" pitchFamily="34" charset="0"/>
              </a:rPr>
              <a:t>They are growing </a:t>
            </a:r>
            <a:r>
              <a:rPr lang="en-US" sz="2200" dirty="0">
                <a:solidFill>
                  <a:prstClr val="black"/>
                </a:solidFill>
                <a:latin typeface="Arial" panose="020B0604020202020204" pitchFamily="34" charset="0"/>
                <a:ea typeface="SimSun"/>
                <a:cs typeface="Arial" panose="020B0604020202020204" pitchFamily="34" charset="0"/>
              </a:rPr>
              <a:t>in </a:t>
            </a:r>
            <a:r>
              <a:rPr lang="en-US" sz="2200" dirty="0" smtClean="0">
                <a:solidFill>
                  <a:prstClr val="black"/>
                </a:solidFill>
                <a:latin typeface="Arial" panose="020B0604020202020204" pitchFamily="34" charset="0"/>
                <a:ea typeface="SimSun"/>
                <a:cs typeface="Arial" panose="020B0604020202020204" pitchFamily="34" charset="0"/>
              </a:rPr>
              <a:t>number and becoming more sophisticated.</a:t>
            </a:r>
          </a:p>
          <a:p>
            <a:pPr marL="285750" indent="-285750" algn="just">
              <a:spcBef>
                <a:spcPts val="600"/>
              </a:spcBef>
              <a:spcAft>
                <a:spcPts val="1200"/>
              </a:spcAft>
              <a:buFont typeface="Arial" panose="020B0604020202020204" pitchFamily="34" charset="0"/>
              <a:buChar char="•"/>
            </a:pPr>
            <a:r>
              <a:rPr lang="en-US" sz="2200" dirty="0" smtClean="0">
                <a:solidFill>
                  <a:prstClr val="black"/>
                </a:solidFill>
                <a:latin typeface="Arial" panose="020B0604020202020204" pitchFamily="34" charset="0"/>
                <a:ea typeface="SimSun"/>
                <a:cs typeface="Arial" panose="020B0604020202020204" pitchFamily="34" charset="0"/>
                <a:sym typeface="Wingdings" panose="05000000000000000000" pitchFamily="2" charset="2"/>
              </a:rPr>
              <a:t>The </a:t>
            </a:r>
            <a:r>
              <a:rPr lang="en-US" sz="2200" dirty="0">
                <a:solidFill>
                  <a:prstClr val="black"/>
                </a:solidFill>
                <a:latin typeface="Arial" panose="020B0604020202020204" pitchFamily="34" charset="0"/>
                <a:ea typeface="SimSun"/>
                <a:cs typeface="Arial" panose="020B0604020202020204" pitchFamily="34" charset="0"/>
                <a:sym typeface="Wingdings" panose="05000000000000000000" pitchFamily="2" charset="2"/>
              </a:rPr>
              <a:t>nature of services provided </a:t>
            </a:r>
            <a:r>
              <a:rPr lang="en-US" sz="2200" dirty="0" smtClean="0">
                <a:solidFill>
                  <a:prstClr val="black"/>
                </a:solidFill>
                <a:latin typeface="Arial" panose="020B0604020202020204" pitchFamily="34" charset="0"/>
                <a:ea typeface="SimSun"/>
                <a:cs typeface="Arial" panose="020B0604020202020204" pitchFamily="34" charset="0"/>
                <a:sym typeface="Wingdings" panose="05000000000000000000" pitchFamily="2" charset="2"/>
              </a:rPr>
              <a:t>by NMHSs are </a:t>
            </a:r>
            <a:r>
              <a:rPr lang="en-US" sz="2200" dirty="0">
                <a:solidFill>
                  <a:prstClr val="black"/>
                </a:solidFill>
                <a:latin typeface="Arial" panose="020B0604020202020204" pitchFamily="34" charset="0"/>
                <a:ea typeface="SimSun"/>
                <a:cs typeface="Arial" panose="020B0604020202020204" pitchFamily="34" charset="0"/>
                <a:sym typeface="Wingdings" panose="05000000000000000000" pitchFamily="2" charset="2"/>
              </a:rPr>
              <a:t>of information </a:t>
            </a:r>
            <a:r>
              <a:rPr lang="en-US" sz="2200" dirty="0" smtClean="0">
                <a:solidFill>
                  <a:prstClr val="black"/>
                </a:solidFill>
                <a:latin typeface="Arial" panose="020B0604020202020204" pitchFamily="34" charset="0"/>
                <a:ea typeface="SimSun"/>
                <a:cs typeface="Arial" panose="020B0604020202020204" pitchFamily="34" charset="0"/>
                <a:sym typeface="Wingdings" panose="05000000000000000000" pitchFamily="2" charset="2"/>
              </a:rPr>
              <a:t>type and they aim </a:t>
            </a:r>
            <a:r>
              <a:rPr lang="en-US" sz="2200" dirty="0">
                <a:solidFill>
                  <a:prstClr val="black"/>
                </a:solidFill>
                <a:latin typeface="Arial" panose="020B0604020202020204" pitchFamily="34" charset="0"/>
                <a:ea typeface="SimSun"/>
                <a:cs typeface="Arial" panose="020B0604020202020204" pitchFamily="34" charset="0"/>
                <a:sym typeface="Wingdings" panose="05000000000000000000" pitchFamily="2" charset="2"/>
              </a:rPr>
              <a:t>at </a:t>
            </a:r>
            <a:r>
              <a:rPr lang="en-US" sz="2200" dirty="0">
                <a:solidFill>
                  <a:srgbClr val="C00000"/>
                </a:solidFill>
                <a:latin typeface="Arial" panose="020B0604020202020204" pitchFamily="34" charset="0"/>
                <a:ea typeface="SimSun"/>
                <a:cs typeface="Arial" panose="020B0604020202020204" pitchFamily="34" charset="0"/>
                <a:sym typeface="Wingdings" panose="05000000000000000000" pitchFamily="2" charset="2"/>
              </a:rPr>
              <a:t>supporting decision-making</a:t>
            </a:r>
            <a:r>
              <a:rPr lang="en-US" sz="2200" dirty="0" smtClean="0">
                <a:solidFill>
                  <a:prstClr val="black"/>
                </a:solidFill>
                <a:latin typeface="Arial" panose="020B0604020202020204" pitchFamily="34" charset="0"/>
                <a:ea typeface="SimSun"/>
                <a:cs typeface="Arial" panose="020B0604020202020204" pitchFamily="34" charset="0"/>
                <a:sym typeface="Wingdings" panose="05000000000000000000" pitchFamily="2" charset="2"/>
              </a:rPr>
              <a:t>.</a:t>
            </a:r>
          </a:p>
          <a:p>
            <a:pPr marL="285750" indent="-285750" algn="just">
              <a:spcBef>
                <a:spcPts val="600"/>
              </a:spcBef>
              <a:spcAft>
                <a:spcPts val="1200"/>
              </a:spcAft>
              <a:buFont typeface="Arial" panose="020B0604020202020204" pitchFamily="34" charset="0"/>
              <a:buChar char="•"/>
            </a:pPr>
            <a:r>
              <a:rPr lang="en-US" sz="2200" dirty="0" smtClean="0">
                <a:solidFill>
                  <a:srgbClr val="FF6699"/>
                </a:solidFill>
                <a:latin typeface="Arial" panose="020B0604020202020204" pitchFamily="34" charset="0"/>
                <a:ea typeface="SimSun"/>
                <a:cs typeface="Arial" panose="020B0604020202020204" pitchFamily="34" charset="0"/>
                <a:sym typeface="Wingdings" panose="05000000000000000000" pitchFamily="2" charset="2"/>
              </a:rPr>
              <a:t>Tools </a:t>
            </a:r>
            <a:r>
              <a:rPr lang="en-US" sz="2200" dirty="0">
                <a:solidFill>
                  <a:srgbClr val="FF6699"/>
                </a:solidFill>
                <a:latin typeface="Arial" panose="020B0604020202020204" pitchFamily="34" charset="0"/>
                <a:ea typeface="SimSun"/>
                <a:cs typeface="Arial" panose="020B0604020202020204" pitchFamily="34" charset="0"/>
                <a:sym typeface="Wingdings" panose="05000000000000000000" pitchFamily="2" charset="2"/>
              </a:rPr>
              <a:t>and guidance</a:t>
            </a:r>
            <a:r>
              <a:rPr lang="en-US" sz="2200" dirty="0">
                <a:latin typeface="Arial" panose="020B0604020202020204" pitchFamily="34" charset="0"/>
                <a:ea typeface="SimSun"/>
                <a:cs typeface="Arial" panose="020B0604020202020204" pitchFamily="34" charset="0"/>
                <a:sym typeface="Wingdings" panose="05000000000000000000" pitchFamily="2" charset="2"/>
              </a:rPr>
              <a:t> are necessary to facilitate </a:t>
            </a:r>
            <a:r>
              <a:rPr lang="en-US" sz="2200" dirty="0" smtClean="0">
                <a:latin typeface="Arial" panose="020B0604020202020204" pitchFamily="34" charset="0"/>
                <a:ea typeface="SimSun"/>
                <a:cs typeface="Arial" panose="020B0604020202020204" pitchFamily="34" charset="0"/>
                <a:sym typeface="Wingdings" panose="05000000000000000000" pitchFamily="2" charset="2"/>
              </a:rPr>
              <a:t>NMHSs </a:t>
            </a:r>
            <a:r>
              <a:rPr lang="en-US" sz="2200" dirty="0">
                <a:latin typeface="Arial" panose="020B0604020202020204" pitchFamily="34" charset="0"/>
                <a:ea typeface="SimSun"/>
                <a:cs typeface="Arial" panose="020B0604020202020204" pitchFamily="34" charset="0"/>
                <a:sym typeface="Wingdings" panose="05000000000000000000" pitchFamily="2" charset="2"/>
              </a:rPr>
              <a:t>provision of services. </a:t>
            </a:r>
            <a:endParaRPr lang="en-US" sz="2200" dirty="0" smtClean="0">
              <a:latin typeface="Arial" panose="020B0604020202020204" pitchFamily="34" charset="0"/>
              <a:ea typeface="SimSun"/>
              <a:cs typeface="Arial" panose="020B0604020202020204" pitchFamily="34" charset="0"/>
              <a:sym typeface="Wingdings" panose="05000000000000000000" pitchFamily="2" charset="2"/>
            </a:endParaRPr>
          </a:p>
          <a:p>
            <a:pPr marL="285750" indent="-285750" algn="just">
              <a:spcBef>
                <a:spcPts val="600"/>
              </a:spcBef>
              <a:spcAft>
                <a:spcPts val="1200"/>
              </a:spcAft>
              <a:buFont typeface="Arial" panose="020B0604020202020204" pitchFamily="34" charset="0"/>
              <a:buChar char="•"/>
            </a:pPr>
            <a:r>
              <a:rPr lang="en-US" sz="2200" dirty="0" smtClean="0">
                <a:latin typeface="Arial" panose="020B0604020202020204" pitchFamily="34" charset="0"/>
                <a:ea typeface="SimSun"/>
                <a:cs typeface="Arial" panose="020B0604020202020204" pitchFamily="34" charset="0"/>
                <a:sym typeface="Wingdings" panose="05000000000000000000" pitchFamily="2" charset="2"/>
              </a:rPr>
              <a:t>Another </a:t>
            </a:r>
            <a:r>
              <a:rPr lang="en-US" sz="2200" dirty="0">
                <a:latin typeface="Arial" panose="020B0604020202020204" pitchFamily="34" charset="0"/>
                <a:ea typeface="SimSun"/>
                <a:cs typeface="Arial" panose="020B0604020202020204" pitchFamily="34" charset="0"/>
                <a:sym typeface="Wingdings" panose="05000000000000000000" pitchFamily="2" charset="2"/>
              </a:rPr>
              <a:t>important characteristics or attribute of these services is that they have to </a:t>
            </a:r>
            <a:r>
              <a:rPr lang="en-US" sz="2200" dirty="0">
                <a:solidFill>
                  <a:srgbClr val="009900"/>
                </a:solidFill>
                <a:latin typeface="Arial" panose="020B0604020202020204" pitchFamily="34" charset="0"/>
                <a:ea typeface="SimSun"/>
                <a:cs typeface="Arial" panose="020B0604020202020204" pitchFamily="34" charset="0"/>
                <a:sym typeface="Wingdings" panose="05000000000000000000" pitchFamily="2" charset="2"/>
              </a:rPr>
              <a:t>generate social and economic value to individual  users </a:t>
            </a:r>
            <a:r>
              <a:rPr lang="en-US" sz="2200" dirty="0">
                <a:latin typeface="Arial" panose="020B0604020202020204" pitchFamily="34" charset="0"/>
                <a:ea typeface="SimSun"/>
                <a:cs typeface="Arial" panose="020B0604020202020204" pitchFamily="34" charset="0"/>
                <a:sym typeface="Wingdings" panose="05000000000000000000" pitchFamily="2" charset="2"/>
              </a:rPr>
              <a:t>as well as to the economic sector and/or to the community  as a whole. </a:t>
            </a:r>
          </a:p>
        </p:txBody>
      </p:sp>
    </p:spTree>
    <p:extLst>
      <p:ext uri="{BB962C8B-B14F-4D97-AF65-F5344CB8AC3E}">
        <p14:creationId xmlns:p14="http://schemas.microsoft.com/office/powerpoint/2010/main" val="26101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9060873" cy="985652"/>
          </a:xfrm>
          <a:prstGeom prst="rect">
            <a:avLst/>
          </a:prstGeom>
          <a:noFill/>
          <a:ln w="9525">
            <a:noFill/>
            <a:miter lim="800000"/>
            <a:headEnd/>
            <a:tailEnd/>
          </a:ln>
        </p:spPr>
        <p:txBody>
          <a:bodyPr vert="horz" lIns="91440" tIns="45720" rIns="91440" bIns="45720" rtlCol="0" anchor="ctr">
            <a:normAutofit/>
          </a:bodyPr>
          <a:lstStyle>
            <a:defPPr>
              <a:defRPr lang="en-US"/>
            </a:defPPr>
            <a:lvl1pPr algn="ctr" defTabSz="914400" fontAlgn="base">
              <a:spcBef>
                <a:spcPct val="0"/>
              </a:spcBef>
              <a:spcAft>
                <a:spcPct val="0"/>
              </a:spcAft>
              <a:buNone/>
              <a:defRPr sz="2600" b="1">
                <a:solidFill>
                  <a:srgbClr val="000066"/>
                </a:solidFill>
                <a:latin typeface="Arial" charset="0"/>
                <a:cs typeface="Arial" charset="0"/>
              </a:defRPr>
            </a:lvl1pPr>
          </a:lstStyle>
          <a:p>
            <a:r>
              <a:rPr lang="en-US" altLang="en-US" dirty="0"/>
              <a:t>Origin of </a:t>
            </a:r>
            <a:r>
              <a:rPr lang="en-US" altLang="en-US" dirty="0" smtClean="0"/>
              <a:t>the WMO’s </a:t>
            </a:r>
          </a:p>
          <a:p>
            <a:r>
              <a:rPr lang="en-US" altLang="en-US" dirty="0" smtClean="0"/>
              <a:t>World Weather Watch (WWW) </a:t>
            </a:r>
            <a:r>
              <a:rPr lang="en-US" altLang="en-US" dirty="0" err="1" smtClean="0"/>
              <a:t>Programme</a:t>
            </a:r>
            <a:endParaRPr lang="en-US" altLang="en-US" dirty="0"/>
          </a:p>
        </p:txBody>
      </p:sp>
      <p:sp>
        <p:nvSpPr>
          <p:cNvPr id="3" name="Content Placeholder 2"/>
          <p:cNvSpPr txBox="1">
            <a:spLocks/>
          </p:cNvSpPr>
          <p:nvPr/>
        </p:nvSpPr>
        <p:spPr>
          <a:xfrm>
            <a:off x="142504" y="1341438"/>
            <a:ext cx="8822109" cy="518477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1200"/>
              </a:spcBef>
            </a:pPr>
            <a:r>
              <a:rPr lang="en-US" altLang="en-US" sz="2200" dirty="0" smtClean="0">
                <a:latin typeface="Arial" panose="020B0604020202020204" pitchFamily="34" charset="0"/>
              </a:rPr>
              <a:t>UN General Assembly XVI (December 1961) adopted Resolution 1721 “International Cooperation in the Peaceful Uses of Outer Space”.</a:t>
            </a:r>
          </a:p>
          <a:p>
            <a:pPr algn="just">
              <a:spcBef>
                <a:spcPts val="1200"/>
              </a:spcBef>
            </a:pPr>
            <a:r>
              <a:rPr lang="en-US" altLang="en-US" sz="2200" dirty="0" smtClean="0">
                <a:latin typeface="Arial" panose="020B0604020202020204" pitchFamily="34" charset="0"/>
              </a:rPr>
              <a:t>WMO was requested to study measures to advance the state of atmospheric science and technology and to develop weather forecasting capabilities</a:t>
            </a:r>
          </a:p>
          <a:p>
            <a:pPr algn="just">
              <a:spcBef>
                <a:spcPts val="1200"/>
              </a:spcBef>
            </a:pPr>
            <a:r>
              <a:rPr lang="en-US" altLang="en-US" sz="2200" dirty="0" smtClean="0">
                <a:solidFill>
                  <a:srgbClr val="FF0000"/>
                </a:solidFill>
                <a:latin typeface="Arial" panose="020B0604020202020204" pitchFamily="34" charset="0"/>
              </a:rPr>
              <a:t>WMO Cg-IV(1963) created World Weather Watch (WWW) </a:t>
            </a:r>
            <a:r>
              <a:rPr lang="en-US" altLang="en-US" sz="2200" dirty="0" err="1" smtClean="0">
                <a:solidFill>
                  <a:srgbClr val="FF0000"/>
                </a:solidFill>
                <a:latin typeface="Arial" panose="020B0604020202020204" pitchFamily="34" charset="0"/>
              </a:rPr>
              <a:t>programme</a:t>
            </a:r>
            <a:r>
              <a:rPr lang="en-US" altLang="en-US" sz="2200" dirty="0" smtClean="0">
                <a:solidFill>
                  <a:srgbClr val="FF0000"/>
                </a:solidFill>
                <a:latin typeface="Arial" panose="020B0604020202020204" pitchFamily="34" charset="0"/>
              </a:rPr>
              <a:t>  composed of </a:t>
            </a:r>
            <a:r>
              <a:rPr lang="en-US" altLang="en-US" sz="2200" b="1" dirty="0" smtClean="0">
                <a:solidFill>
                  <a:srgbClr val="FF0000"/>
                </a:solidFill>
                <a:latin typeface="Arial" panose="020B0604020202020204" pitchFamily="34" charset="0"/>
              </a:rPr>
              <a:t>GDPS</a:t>
            </a:r>
            <a:r>
              <a:rPr lang="en-US" altLang="en-US" sz="2200" dirty="0" smtClean="0">
                <a:latin typeface="Arial" panose="020B0604020202020204" pitchFamily="34" charset="0"/>
              </a:rPr>
              <a:t>, GOS and GTS operated by WMO Members for the collection, analysis and dissemination of meteorological data and processed products</a:t>
            </a:r>
          </a:p>
          <a:p>
            <a:pPr algn="just">
              <a:spcBef>
                <a:spcPts val="1200"/>
              </a:spcBef>
            </a:pPr>
            <a:r>
              <a:rPr lang="en-US" altLang="en-US" sz="2200" dirty="0" smtClean="0">
                <a:solidFill>
                  <a:srgbClr val="FF0000"/>
                </a:solidFill>
                <a:latin typeface="Arial" panose="020B0604020202020204" pitchFamily="34" charset="0"/>
              </a:rPr>
              <a:t>On Recommendation of CBS-Ext (2002), Cg-XIV (2003) changed </a:t>
            </a:r>
            <a:r>
              <a:rPr lang="en-US" altLang="en-US" sz="2200" b="1" dirty="0" smtClean="0">
                <a:solidFill>
                  <a:srgbClr val="FF0000"/>
                </a:solidFill>
                <a:latin typeface="Arial" panose="020B0604020202020204" pitchFamily="34" charset="0"/>
              </a:rPr>
              <a:t>GDPS to GDP</a:t>
            </a:r>
            <a:r>
              <a:rPr lang="en-US" altLang="en-US" sz="2200" b="1" u="sng" dirty="0" smtClean="0">
                <a:solidFill>
                  <a:srgbClr val="FF0000"/>
                </a:solidFill>
                <a:latin typeface="Arial" panose="020B0604020202020204" pitchFamily="34" charset="0"/>
              </a:rPr>
              <a:t>F</a:t>
            </a:r>
            <a:r>
              <a:rPr lang="en-US" altLang="en-US" sz="2200" b="1" dirty="0" smtClean="0">
                <a:solidFill>
                  <a:srgbClr val="FF0000"/>
                </a:solidFill>
                <a:latin typeface="Arial" panose="020B0604020202020204" pitchFamily="34" charset="0"/>
              </a:rPr>
              <a:t>S </a:t>
            </a:r>
          </a:p>
        </p:txBody>
      </p:sp>
    </p:spTree>
    <p:extLst>
      <p:ext uri="{BB962C8B-B14F-4D97-AF65-F5344CB8AC3E}">
        <p14:creationId xmlns:p14="http://schemas.microsoft.com/office/powerpoint/2010/main" val="1367663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711359"/>
            <a:ext cx="91440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p:cNvSpPr txBox="1">
            <a:spLocks noChangeArrowheads="1"/>
          </p:cNvSpPr>
          <p:nvPr/>
        </p:nvSpPr>
        <p:spPr bwMode="auto">
          <a:xfrm>
            <a:off x="574675" y="5431022"/>
            <a:ext cx="813673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9pPr>
          </a:lstStyle>
          <a:p>
            <a:pPr marL="228600" marR="0" lvl="0" indent="-228600" defTabSz="914400" eaLnBrk="0" fontAlgn="base" latinLnBrk="0" hangingPunct="0">
              <a:lnSpc>
                <a:spcPct val="100000"/>
              </a:lnSpc>
              <a:spcAft>
                <a:spcPct val="0"/>
              </a:spcAft>
              <a:buClrTx/>
              <a:buSzTx/>
              <a:buFont typeface="Wingdings" panose="05000000000000000000" pitchFamily="2" charset="2"/>
              <a:buChar char="§"/>
              <a:tabLst/>
              <a:defRPr/>
            </a:pPr>
            <a:r>
              <a:rPr kumimoji="0" lang="en-US" altLang="en-US" sz="1600" b="0" i="0" u="none" strike="noStrike" kern="0" cap="none" spc="0" normalizeH="0" baseline="0" dirty="0" smtClean="0">
                <a:ln>
                  <a:noFill/>
                </a:ln>
                <a:solidFill>
                  <a:srgbClr val="000000"/>
                </a:solidFill>
                <a:effectLst/>
                <a:uLnTx/>
                <a:uFillTx/>
                <a:latin typeface="Arial" panose="020B0604020202020204" pitchFamily="34" charset="0"/>
              </a:rPr>
              <a:t>3 WMCs</a:t>
            </a:r>
          </a:p>
          <a:p>
            <a:pPr marL="228600" marR="0" lvl="0" indent="-228600" defTabSz="914400" eaLnBrk="0" fontAlgn="base" latinLnBrk="0" hangingPunct="0">
              <a:lnSpc>
                <a:spcPct val="100000"/>
              </a:lnSpc>
              <a:spcAft>
                <a:spcPct val="0"/>
              </a:spcAft>
              <a:buClrTx/>
              <a:buSzTx/>
              <a:buFont typeface="Wingdings" panose="05000000000000000000" pitchFamily="2" charset="2"/>
              <a:buChar char="§"/>
              <a:tabLst/>
              <a:defRPr/>
            </a:pPr>
            <a:r>
              <a:rPr kumimoji="0" lang="en-US" altLang="en-US" sz="1600" b="0" i="0" u="none" strike="noStrike" kern="0" cap="none" spc="0" normalizeH="0" baseline="0" dirty="0" smtClean="0">
                <a:ln>
                  <a:noFill/>
                </a:ln>
                <a:solidFill>
                  <a:srgbClr val="000000"/>
                </a:solidFill>
                <a:effectLst/>
                <a:uLnTx/>
                <a:uFillTx/>
                <a:latin typeface="Arial" panose="020B0604020202020204" pitchFamily="34" charset="0"/>
              </a:rPr>
              <a:t>25 RSMCs with Geographical Specialization and 16 with Activity Specialization </a:t>
            </a:r>
          </a:p>
          <a:p>
            <a:pPr marL="228600" marR="0" lvl="0" indent="-228600" defTabSz="914400" eaLnBrk="0" fontAlgn="base" latinLnBrk="0" hangingPunct="0">
              <a:lnSpc>
                <a:spcPct val="100000"/>
              </a:lnSpc>
              <a:spcAft>
                <a:spcPct val="0"/>
              </a:spcAft>
              <a:buClrTx/>
              <a:buSzTx/>
              <a:buFont typeface="Wingdings" panose="05000000000000000000" pitchFamily="2" charset="2"/>
              <a:buChar char="§"/>
              <a:tabLst/>
              <a:defRPr/>
            </a:pPr>
            <a:r>
              <a:rPr kumimoji="0" lang="en-US" altLang="en-US" sz="1600" b="0" i="0" u="none" strike="noStrike" kern="0" cap="none" spc="0" normalizeH="0" baseline="0" dirty="0" smtClean="0">
                <a:ln>
                  <a:noFill/>
                </a:ln>
                <a:solidFill>
                  <a:srgbClr val="000000"/>
                </a:solidFill>
                <a:effectLst/>
                <a:uLnTx/>
                <a:uFillTx/>
                <a:latin typeface="Arial" panose="020B0604020202020204" pitchFamily="34" charset="0"/>
              </a:rPr>
              <a:t>12 GPCs (for LRF)</a:t>
            </a:r>
          </a:p>
          <a:p>
            <a:pPr marL="228600" marR="0" lvl="0" indent="-228600" defTabSz="914400" eaLnBrk="0" fontAlgn="base" latinLnBrk="0" hangingPunct="0">
              <a:lnSpc>
                <a:spcPct val="100000"/>
              </a:lnSpc>
              <a:spcAft>
                <a:spcPct val="0"/>
              </a:spcAft>
              <a:buClrTx/>
              <a:buSzTx/>
              <a:buFont typeface="Wingdings" panose="05000000000000000000" pitchFamily="2" charset="2"/>
              <a:buChar char="§"/>
              <a:tabLst/>
              <a:defRPr/>
            </a:pPr>
            <a:r>
              <a:rPr kumimoji="0" lang="en-US" altLang="en-US" sz="1600" b="0" i="0" u="none" strike="noStrike" kern="0" cap="none" spc="0" normalizeH="0" baseline="0" dirty="0" smtClean="0">
                <a:ln>
                  <a:noFill/>
                </a:ln>
                <a:solidFill>
                  <a:srgbClr val="000000"/>
                </a:solidFill>
                <a:effectLst/>
                <a:uLnTx/>
                <a:uFillTx/>
                <a:latin typeface="Arial" panose="020B0604020202020204" pitchFamily="34" charset="0"/>
              </a:rPr>
              <a:t>5 RCCs and 1 RCC-Network</a:t>
            </a:r>
          </a:p>
          <a:p>
            <a:pPr marL="228600" marR="0" lvl="0" indent="-228600" defTabSz="914400" eaLnBrk="0" fontAlgn="base" latinLnBrk="0" hangingPunct="0">
              <a:lnSpc>
                <a:spcPct val="100000"/>
              </a:lnSpc>
              <a:spcAft>
                <a:spcPct val="0"/>
              </a:spcAft>
              <a:buClrTx/>
              <a:buSzTx/>
              <a:buFont typeface="Wingdings" panose="05000000000000000000" pitchFamily="2" charset="2"/>
              <a:buChar char="§"/>
              <a:tabLst/>
              <a:defRPr/>
            </a:pPr>
            <a:r>
              <a:rPr lang="en-US" altLang="en-US" sz="1600" kern="0" dirty="0" smtClean="0">
                <a:solidFill>
                  <a:srgbClr val="000000"/>
                </a:solidFill>
              </a:rPr>
              <a:t>All NMCs</a:t>
            </a:r>
            <a:endParaRPr kumimoji="0" lang="en-US" altLang="en-US" sz="1600" b="0" i="0" u="none" strike="noStrike" kern="0" cap="none" spc="0" normalizeH="0" baseline="0" dirty="0" smtClean="0">
              <a:ln>
                <a:noFill/>
              </a:ln>
              <a:solidFill>
                <a:srgbClr val="000000"/>
              </a:solidFill>
              <a:effectLst/>
              <a:uLnTx/>
              <a:uFillTx/>
              <a:latin typeface="Arial" panose="020B0604020202020204" pitchFamily="34" charset="0"/>
            </a:endParaRPr>
          </a:p>
        </p:txBody>
      </p:sp>
      <p:sp>
        <p:nvSpPr>
          <p:cNvPr id="10" name="Title 1"/>
          <p:cNvSpPr txBox="1">
            <a:spLocks/>
          </p:cNvSpPr>
          <p:nvPr/>
        </p:nvSpPr>
        <p:spPr bwMode="auto">
          <a:xfrm>
            <a:off x="0" y="0"/>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Arial" charset="0"/>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a:lstStyle>
          <a:p>
            <a:pPr algn="ctr" defTabSz="914400"/>
            <a:r>
              <a:rPr lang="en-US" altLang="en-US" sz="2200" b="1" kern="0" dirty="0" smtClean="0">
                <a:solidFill>
                  <a:srgbClr val="002060"/>
                </a:solidFill>
                <a:latin typeface="Arial" panose="020B0604020202020204" pitchFamily="34" charset="0"/>
              </a:rPr>
              <a:t>The Global Data Processing and Forecasting System (GDPFS)</a:t>
            </a:r>
          </a:p>
        </p:txBody>
      </p:sp>
      <p:sp>
        <p:nvSpPr>
          <p:cNvPr id="11" name="Rectangle 10"/>
          <p:cNvSpPr/>
          <p:nvPr/>
        </p:nvSpPr>
        <p:spPr>
          <a:xfrm>
            <a:off x="357516" y="622886"/>
            <a:ext cx="8711406" cy="307777"/>
          </a:xfrm>
          <a:prstGeom prst="rect">
            <a:avLst/>
          </a:prstGeom>
        </p:spPr>
        <p:txBody>
          <a:bodyPr wrap="square">
            <a:spAutoFit/>
          </a:bodyPr>
          <a:lstStyle/>
          <a:p>
            <a:pPr defTabSz="914400">
              <a:spcBef>
                <a:spcPct val="30000"/>
              </a:spcBef>
              <a:buClrTx/>
            </a:pPr>
            <a:r>
              <a:rPr lang="en-US" altLang="ja-JP" sz="1400" kern="0" dirty="0" smtClean="0">
                <a:solidFill>
                  <a:srgbClr val="C00000"/>
                </a:solidFill>
                <a:latin typeface="Arial" panose="020B0604020202020204" pitchFamily="34" charset="0"/>
              </a:rPr>
              <a:t>As part of WWW, the </a:t>
            </a:r>
            <a:r>
              <a:rPr lang="en-US" altLang="ja-JP" sz="1400" kern="0" dirty="0">
                <a:solidFill>
                  <a:srgbClr val="C00000"/>
                </a:solidFill>
                <a:latin typeface="Arial" panose="020B0604020202020204" pitchFamily="34" charset="0"/>
              </a:rPr>
              <a:t>GDPFS is the world-wide </a:t>
            </a:r>
            <a:r>
              <a:rPr lang="en-US" altLang="ja-JP" sz="1400" kern="0" dirty="0" smtClean="0">
                <a:solidFill>
                  <a:srgbClr val="C00000"/>
                </a:solidFill>
                <a:latin typeface="Arial" panose="020B0604020202020204" pitchFamily="34" charset="0"/>
              </a:rPr>
              <a:t>network </a:t>
            </a:r>
            <a:r>
              <a:rPr lang="en-US" altLang="ja-JP" sz="1400" kern="0" dirty="0">
                <a:solidFill>
                  <a:srgbClr val="C00000"/>
                </a:solidFill>
                <a:latin typeface="Arial" panose="020B0604020202020204" pitchFamily="34" charset="0"/>
              </a:rPr>
              <a:t>of operational centres operated by WMO Members</a:t>
            </a:r>
          </a:p>
        </p:txBody>
      </p:sp>
      <p:sp>
        <p:nvSpPr>
          <p:cNvPr id="12" name="Rectangle 11"/>
          <p:cNvSpPr/>
          <p:nvPr/>
        </p:nvSpPr>
        <p:spPr>
          <a:xfrm>
            <a:off x="58731317" y="4313723"/>
            <a:ext cx="4754406" cy="1077218"/>
          </a:xfrm>
          <a:prstGeom prst="rect">
            <a:avLst/>
          </a:prstGeom>
        </p:spPr>
        <p:txBody>
          <a:bodyPr wrap="square">
            <a:spAutoFit/>
          </a:bodyPr>
          <a:lstStyle/>
          <a:p>
            <a:pPr algn="just" defTabSz="914400">
              <a:spcBef>
                <a:spcPct val="30000"/>
              </a:spcBef>
              <a:buClrTx/>
            </a:pPr>
            <a:r>
              <a:rPr lang="en-US" altLang="ja-JP" sz="1600" kern="0" dirty="0">
                <a:solidFill>
                  <a:srgbClr val="0070C0"/>
                </a:solidFill>
                <a:latin typeface="Arial" panose="020B0604020202020204" pitchFamily="34" charset="0"/>
              </a:rPr>
              <a:t>Its purpose is, in operational conditions, to make available among WMO Members, agreed products and services for applications related to weather, climate and water, and related environment</a:t>
            </a:r>
          </a:p>
        </p:txBody>
      </p:sp>
      <p:sp>
        <p:nvSpPr>
          <p:cNvPr id="13" name="Rectangle 12"/>
          <p:cNvSpPr/>
          <p:nvPr/>
        </p:nvSpPr>
        <p:spPr>
          <a:xfrm>
            <a:off x="3920489" y="6085047"/>
            <a:ext cx="4970305" cy="584775"/>
          </a:xfrm>
          <a:prstGeom prst="rect">
            <a:avLst/>
          </a:prstGeom>
        </p:spPr>
        <p:txBody>
          <a:bodyPr wrap="square">
            <a:spAutoFit/>
          </a:bodyPr>
          <a:lstStyle/>
          <a:p>
            <a:r>
              <a:rPr kumimoji="1" lang="en-US" altLang="ja-JP" sz="1600" dirty="0" smtClean="0">
                <a:latin typeface="Arial" panose="020B0604020202020204" pitchFamily="34" charset="0"/>
              </a:rPr>
              <a:t>GDPFS is </a:t>
            </a:r>
            <a:r>
              <a:rPr kumimoji="1" lang="en-US" altLang="ja-JP" sz="1600" dirty="0">
                <a:latin typeface="Arial" panose="020B0604020202020204" pitchFamily="34" charset="0"/>
              </a:rPr>
              <a:t>organized as a </a:t>
            </a:r>
            <a:r>
              <a:rPr kumimoji="1" lang="en-US" altLang="ja-JP" sz="1600" dirty="0">
                <a:solidFill>
                  <a:srgbClr val="FF5050"/>
                </a:solidFill>
                <a:latin typeface="Arial" panose="020B0604020202020204" pitchFamily="34" charset="0"/>
              </a:rPr>
              <a:t>three-level system</a:t>
            </a:r>
            <a:r>
              <a:rPr kumimoji="1" lang="en-US" altLang="ja-JP" sz="1600" dirty="0">
                <a:latin typeface="Arial" panose="020B0604020202020204" pitchFamily="34" charset="0"/>
              </a:rPr>
              <a:t> to carry out functions at global, regional and national levels</a:t>
            </a:r>
          </a:p>
        </p:txBody>
      </p:sp>
      <p:sp>
        <p:nvSpPr>
          <p:cNvPr id="16" name="Rounded Rectangle 15"/>
          <p:cNvSpPr/>
          <p:nvPr/>
        </p:nvSpPr>
        <p:spPr>
          <a:xfrm>
            <a:off x="3883182" y="6078268"/>
            <a:ext cx="5007612" cy="627879"/>
          </a:xfrm>
          <a:prstGeom prst="roundRect">
            <a:avLst/>
          </a:prstGeom>
          <a:noFill/>
          <a:ln w="317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9pPr>
          </a:lstStyle>
          <a:p>
            <a:pPr algn="ctr"/>
            <a:endParaRPr lang="en-US" altLang="en-US">
              <a:solidFill>
                <a:srgbClr val="FFFFFF"/>
              </a:solidFill>
              <a:latin typeface="Arial Narrow" panose="020B0606020202030204" pitchFamily="34" charset="0"/>
            </a:endParaRPr>
          </a:p>
        </p:txBody>
      </p:sp>
    </p:spTree>
    <p:extLst>
      <p:ext uri="{BB962C8B-B14F-4D97-AF65-F5344CB8AC3E}">
        <p14:creationId xmlns:p14="http://schemas.microsoft.com/office/powerpoint/2010/main" val="1317312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9388" y="19983"/>
            <a:ext cx="8135938" cy="492443"/>
          </a:xfrm>
          <a:prstGeom prst="rect">
            <a:avLst/>
          </a:prstGeom>
          <a:noFill/>
          <a:ln>
            <a:noFill/>
          </a:ln>
          <a:effectLst/>
          <a:extLst>
            <a:ext uri="{909E8E84-426E-40DD-AFC4-6F175D3DCCD1}">
              <a14:hiddenFill xmlns:a14="http://schemas.microsoft.com/office/drawing/2010/main">
                <a:solidFill>
                  <a:srgbClr val="66668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9pPr>
          </a:lstStyle>
          <a:p>
            <a:pPr algn="ctr" defTabSz="914400" fontAlgn="base">
              <a:spcBef>
                <a:spcPct val="50000"/>
              </a:spcBef>
              <a:spcAft>
                <a:spcPct val="0"/>
              </a:spcAft>
              <a:buClr>
                <a:srgbClr val="FF9900"/>
              </a:buClr>
              <a:buFont typeface="Wingdings" panose="05000000000000000000" pitchFamily="2" charset="2"/>
              <a:buNone/>
            </a:pPr>
            <a:r>
              <a:rPr lang="en-US" altLang="en-US" sz="2600" b="1" dirty="0" smtClean="0">
                <a:solidFill>
                  <a:srgbClr val="000066"/>
                </a:solidFill>
                <a:latin typeface="+mj-lt"/>
                <a:cs typeface="Times New Roman" panose="02020603050405020304" pitchFamily="18" charset="0"/>
              </a:rPr>
              <a:t>WMO </a:t>
            </a:r>
            <a:r>
              <a:rPr lang="en-US" altLang="en-US" sz="2600" b="1" dirty="0">
                <a:solidFill>
                  <a:srgbClr val="000066"/>
                </a:solidFill>
                <a:latin typeface="+mj-lt"/>
                <a:cs typeface="Arial" charset="0"/>
              </a:rPr>
              <a:t>operational</a:t>
            </a:r>
            <a:r>
              <a:rPr lang="en-US" altLang="en-US" sz="2600" b="1" dirty="0" smtClean="0">
                <a:solidFill>
                  <a:srgbClr val="000066"/>
                </a:solidFill>
                <a:latin typeface="+mj-lt"/>
                <a:cs typeface="Times New Roman" panose="02020603050405020304" pitchFamily="18" charset="0"/>
              </a:rPr>
              <a:t> networks </a:t>
            </a:r>
          </a:p>
        </p:txBody>
      </p:sp>
      <p:pic>
        <p:nvPicPr>
          <p:cNvPr id="5" name="Picture 3" descr="G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635000"/>
            <a:ext cx="5075237"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6732588" y="5157788"/>
            <a:ext cx="2209800" cy="847725"/>
          </a:xfrm>
          <a:prstGeom prst="rect">
            <a:avLst/>
          </a:prstGeom>
          <a:noFill/>
          <a:ln w="22225">
            <a:solidFill>
              <a:srgbClr val="66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9pPr>
          </a:lstStyle>
          <a:p>
            <a:pPr defTabSz="914400" fontAlgn="base">
              <a:spcBef>
                <a:spcPct val="50000"/>
              </a:spcBef>
              <a:spcAft>
                <a:spcPct val="0"/>
              </a:spcAft>
              <a:buClr>
                <a:srgbClr val="FF9900"/>
              </a:buClr>
              <a:buFont typeface="Wingdings" panose="05000000000000000000" pitchFamily="2" charset="2"/>
              <a:buNone/>
            </a:pPr>
            <a:r>
              <a:rPr lang="fr-CH" altLang="en-US" sz="1600" b="1" smtClean="0">
                <a:solidFill>
                  <a:srgbClr val="000066"/>
                </a:solidFill>
                <a:latin typeface="Times New Roman" panose="02020603050405020304" pitchFamily="18" charset="0"/>
                <a:cs typeface="Times New Roman" panose="02020603050405020304" pitchFamily="18" charset="0"/>
              </a:rPr>
              <a:t>NMHSs deliver analyses, forecast and early warning </a:t>
            </a:r>
            <a:r>
              <a:rPr lang="fr-CH" altLang="en-US" sz="1600" b="1" u="sng" smtClean="0">
                <a:solidFill>
                  <a:srgbClr val="000066"/>
                </a:solidFill>
                <a:latin typeface="Times New Roman" panose="02020603050405020304" pitchFamily="18" charset="0"/>
                <a:cs typeface="Times New Roman" panose="02020603050405020304" pitchFamily="18" charset="0"/>
              </a:rPr>
              <a:t>services</a:t>
            </a:r>
            <a:endParaRPr lang="en-GB" altLang="en-US" sz="1600" b="1" u="sng" smtClean="0">
              <a:solidFill>
                <a:srgbClr val="000066"/>
              </a:solidFill>
              <a:latin typeface="Times New Roman" panose="02020603050405020304" pitchFamily="18" charset="0"/>
              <a:cs typeface="Times New Roman" panose="02020603050405020304" pitchFamily="18" charset="0"/>
            </a:endParaRPr>
          </a:p>
        </p:txBody>
      </p:sp>
      <p:sp>
        <p:nvSpPr>
          <p:cNvPr id="7" name="Text Box 5"/>
          <p:cNvSpPr txBox="1">
            <a:spLocks noChangeArrowheads="1"/>
          </p:cNvSpPr>
          <p:nvPr/>
        </p:nvSpPr>
        <p:spPr bwMode="auto">
          <a:xfrm>
            <a:off x="6372225" y="3429000"/>
            <a:ext cx="2209800" cy="1616075"/>
          </a:xfrm>
          <a:prstGeom prst="rect">
            <a:avLst/>
          </a:prstGeom>
          <a:noFill/>
          <a:ln w="57150" cmpd="thickThin">
            <a:solidFill>
              <a:srgbClr val="0099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
                <a:srgbClr val="FF9900"/>
              </a:buClr>
              <a:buSzTx/>
              <a:buFont typeface="Wingdings" panose="05000000000000000000" pitchFamily="2" charset="2"/>
              <a:buNone/>
              <a:tabLst/>
              <a:defRPr/>
            </a:pPr>
            <a:r>
              <a:rPr kumimoji="0" lang="fr-CH" altLang="en-US" sz="1600" b="1" i="0" u="none" strike="noStrike" kern="0" cap="none" spc="0" normalizeH="0" baseline="0" noProof="0" smtClean="0">
                <a:ln>
                  <a:noFill/>
                </a:ln>
                <a:solidFill>
                  <a:srgbClr val="000066"/>
                </a:solidFill>
                <a:effectLst/>
                <a:uLnTx/>
                <a:uFillTx/>
                <a:latin typeface="Times New Roman" panose="02020603050405020304" pitchFamily="18" charset="0"/>
                <a:cs typeface="Times New Roman" panose="02020603050405020304" pitchFamily="18" charset="0"/>
              </a:rPr>
              <a:t>The </a:t>
            </a:r>
            <a:r>
              <a:rPr kumimoji="0" lang="fr-CH" altLang="en-US" sz="1600" b="1" i="0" u="none" strike="noStrike" kern="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GDPFS</a:t>
            </a:r>
            <a:r>
              <a:rPr kumimoji="0" lang="fr-CH" altLang="en-US" sz="1600" b="1" i="0" u="none" strike="noStrike" kern="0" cap="none" spc="0" normalizeH="0" baseline="0" noProof="0" smtClean="0">
                <a:ln>
                  <a:noFill/>
                </a:ln>
                <a:solidFill>
                  <a:srgbClr val="000066"/>
                </a:solidFill>
                <a:effectLst/>
                <a:uLnTx/>
                <a:uFillTx/>
                <a:latin typeface="Times New Roman" panose="02020603050405020304" pitchFamily="18" charset="0"/>
                <a:cs typeface="Times New Roman" panose="02020603050405020304" pitchFamily="18" charset="0"/>
              </a:rPr>
              <a:t>: </a:t>
            </a:r>
            <a:br>
              <a:rPr kumimoji="0" lang="fr-CH" altLang="en-US" sz="1600" b="1" i="0" u="none" strike="noStrike" kern="0" cap="none" spc="0" normalizeH="0" baseline="0" noProof="0" smtClean="0">
                <a:ln>
                  <a:noFill/>
                </a:ln>
                <a:solidFill>
                  <a:srgbClr val="000066"/>
                </a:solidFill>
                <a:effectLst/>
                <a:uLnTx/>
                <a:uFillTx/>
                <a:latin typeface="Times New Roman" panose="02020603050405020304" pitchFamily="18" charset="0"/>
                <a:cs typeface="Times New Roman" panose="02020603050405020304" pitchFamily="18" charset="0"/>
              </a:rPr>
            </a:br>
            <a:r>
              <a:rPr kumimoji="0" lang="fr-CH" altLang="en-US" sz="1600" b="1" i="0" u="sng" strike="noStrike" kern="0" cap="none" spc="0" normalizeH="0" baseline="0" noProof="0" smtClean="0">
                <a:ln>
                  <a:noFill/>
                </a:ln>
                <a:solidFill>
                  <a:srgbClr val="000066"/>
                </a:solidFill>
                <a:effectLst/>
                <a:uLnTx/>
                <a:uFillTx/>
                <a:latin typeface="Times New Roman" panose="02020603050405020304" pitchFamily="18" charset="0"/>
                <a:cs typeface="Times New Roman" panose="02020603050405020304" pitchFamily="18" charset="0"/>
              </a:rPr>
              <a:t>Global</a:t>
            </a:r>
            <a:r>
              <a:rPr kumimoji="0" lang="fr-CH" altLang="en-US" sz="1600" b="1" i="0" u="none" strike="noStrike" kern="0" cap="none" spc="0" normalizeH="0" baseline="0" noProof="0" smtClean="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fr-CH" altLang="en-US" sz="1600" b="1" i="0" u="sng" strike="noStrike" kern="0" cap="none" spc="0" normalizeH="0" baseline="0" noProof="0" smtClean="0">
                <a:ln>
                  <a:noFill/>
                </a:ln>
                <a:solidFill>
                  <a:srgbClr val="000066"/>
                </a:solidFill>
                <a:effectLst/>
                <a:uLnTx/>
                <a:uFillTx/>
                <a:latin typeface="Times New Roman" panose="02020603050405020304" pitchFamily="18" charset="0"/>
                <a:cs typeface="Times New Roman" panose="02020603050405020304" pitchFamily="18" charset="0"/>
              </a:rPr>
              <a:t>Regional</a:t>
            </a:r>
            <a:r>
              <a:rPr kumimoji="0" lang="fr-CH" altLang="en-US" sz="1600" b="1" i="0" u="none" strike="noStrike" kern="0" cap="none" spc="0" normalizeH="0" baseline="0" noProof="0" smtClean="0">
                <a:ln>
                  <a:noFill/>
                </a:ln>
                <a:solidFill>
                  <a:srgbClr val="000066"/>
                </a:solidFill>
                <a:effectLst/>
                <a:uLnTx/>
                <a:uFillTx/>
                <a:latin typeface="Times New Roman" panose="02020603050405020304" pitchFamily="18" charset="0"/>
                <a:cs typeface="Times New Roman" panose="02020603050405020304" pitchFamily="18" charset="0"/>
              </a:rPr>
              <a:t> Specialized Met.  Centres (RSMC, RCC), and </a:t>
            </a:r>
            <a:r>
              <a:rPr kumimoji="0" lang="fr-CH" altLang="en-US" sz="1600" b="1" i="0" u="sng" strike="noStrike" kern="0" cap="none" spc="0" normalizeH="0" baseline="0" noProof="0" smtClean="0">
                <a:ln>
                  <a:noFill/>
                </a:ln>
                <a:solidFill>
                  <a:srgbClr val="000066"/>
                </a:solidFill>
                <a:effectLst/>
                <a:uLnTx/>
                <a:uFillTx/>
                <a:latin typeface="Times New Roman" panose="02020603050405020304" pitchFamily="18" charset="0"/>
                <a:cs typeface="Times New Roman" panose="02020603050405020304" pitchFamily="18" charset="0"/>
              </a:rPr>
              <a:t>National</a:t>
            </a:r>
            <a:r>
              <a:rPr kumimoji="0" lang="fr-CH" altLang="en-US" sz="1600" b="1" i="0" u="none" strike="noStrike" kern="0" cap="none" spc="0" normalizeH="0" baseline="0" noProof="0" smtClean="0">
                <a:ln>
                  <a:noFill/>
                </a:ln>
                <a:solidFill>
                  <a:srgbClr val="000066"/>
                </a:solidFill>
                <a:effectLst/>
                <a:uLnTx/>
                <a:uFillTx/>
                <a:latin typeface="Times New Roman" panose="02020603050405020304" pitchFamily="18" charset="0"/>
                <a:cs typeface="Times New Roman" panose="02020603050405020304" pitchFamily="18" charset="0"/>
              </a:rPr>
              <a:t> Centres</a:t>
            </a:r>
          </a:p>
        </p:txBody>
      </p:sp>
      <p:sp>
        <p:nvSpPr>
          <p:cNvPr id="8" name="Text Box 6"/>
          <p:cNvSpPr txBox="1">
            <a:spLocks noChangeArrowheads="1"/>
          </p:cNvSpPr>
          <p:nvPr/>
        </p:nvSpPr>
        <p:spPr bwMode="auto">
          <a:xfrm>
            <a:off x="6659563" y="765175"/>
            <a:ext cx="2209800" cy="1336675"/>
          </a:xfrm>
          <a:prstGeom prst="rect">
            <a:avLst/>
          </a:prstGeom>
          <a:noFill/>
          <a:ln w="2222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9pPr>
          </a:lstStyle>
          <a:p>
            <a:pPr defTabSz="914400" fontAlgn="base">
              <a:spcBef>
                <a:spcPct val="50000"/>
              </a:spcBef>
              <a:spcAft>
                <a:spcPct val="0"/>
              </a:spcAft>
              <a:buClr>
                <a:srgbClr val="FF9900"/>
              </a:buClr>
              <a:buFont typeface="Wingdings" panose="05000000000000000000" pitchFamily="2" charset="2"/>
              <a:buNone/>
            </a:pPr>
            <a:r>
              <a:rPr lang="fr-CH" altLang="en-US" sz="1600" b="1" smtClean="0">
                <a:solidFill>
                  <a:srgbClr val="000066"/>
                </a:solidFill>
                <a:latin typeface="Times New Roman" panose="02020603050405020304" pitchFamily="18" charset="0"/>
                <a:cs typeface="Times New Roman" panose="02020603050405020304" pitchFamily="18" charset="0"/>
              </a:rPr>
              <a:t>191 NMHSs: satellites, land, ships, buoys, and aircraft contribute to </a:t>
            </a:r>
            <a:r>
              <a:rPr lang="fr-CH" altLang="en-US" sz="1600" b="1" u="sng" smtClean="0">
                <a:solidFill>
                  <a:srgbClr val="000066"/>
                </a:solidFill>
                <a:latin typeface="Times New Roman" panose="02020603050405020304" pitchFamily="18" charset="0"/>
                <a:cs typeface="Times New Roman" panose="02020603050405020304" pitchFamily="18" charset="0"/>
              </a:rPr>
              <a:t>Global Observing</a:t>
            </a:r>
            <a:r>
              <a:rPr lang="fr-CH" altLang="en-US" sz="1600" b="1" smtClean="0">
                <a:solidFill>
                  <a:srgbClr val="000066"/>
                </a:solidFill>
                <a:latin typeface="Times New Roman" panose="02020603050405020304" pitchFamily="18" charset="0"/>
                <a:cs typeface="Times New Roman" panose="02020603050405020304" pitchFamily="18" charset="0"/>
              </a:rPr>
              <a:t> every day </a:t>
            </a:r>
            <a:endParaRPr lang="en-GB" altLang="en-US" sz="1600" b="1" smtClean="0">
              <a:solidFill>
                <a:srgbClr val="000066"/>
              </a:solidFill>
              <a:latin typeface="Times New Roman" panose="02020603050405020304" pitchFamily="18" charset="0"/>
              <a:cs typeface="Times New Roman" panose="02020603050405020304" pitchFamily="18" charset="0"/>
            </a:endParaRPr>
          </a:p>
        </p:txBody>
      </p:sp>
      <p:sp>
        <p:nvSpPr>
          <p:cNvPr id="9" name="Text Box 7"/>
          <p:cNvSpPr txBox="1">
            <a:spLocks noChangeArrowheads="1"/>
          </p:cNvSpPr>
          <p:nvPr/>
        </p:nvSpPr>
        <p:spPr bwMode="auto">
          <a:xfrm>
            <a:off x="6443663" y="2205038"/>
            <a:ext cx="2665412" cy="1077912"/>
          </a:xfrm>
          <a:prstGeom prst="rect">
            <a:avLst/>
          </a:prstGeom>
          <a:noFill/>
          <a:ln w="2222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9pPr>
          </a:lstStyle>
          <a:p>
            <a:pPr defTabSz="914400" fontAlgn="base">
              <a:spcBef>
                <a:spcPct val="50000"/>
              </a:spcBef>
              <a:spcAft>
                <a:spcPct val="0"/>
              </a:spcAft>
              <a:buClr>
                <a:srgbClr val="FF9900"/>
              </a:buClr>
              <a:buFont typeface="Wingdings" panose="05000000000000000000" pitchFamily="2" charset="2"/>
              <a:buNone/>
            </a:pPr>
            <a:r>
              <a:rPr lang="en-GB" altLang="en-US" sz="1600" b="1" u="sng" smtClean="0">
                <a:solidFill>
                  <a:srgbClr val="000066"/>
                </a:solidFill>
                <a:latin typeface="Times New Roman" panose="02020603050405020304" pitchFamily="18" charset="0"/>
                <a:cs typeface="Times New Roman" panose="02020603050405020304" pitchFamily="18" charset="0"/>
              </a:rPr>
              <a:t>Global Telecom</a:t>
            </a:r>
            <a:r>
              <a:rPr lang="en-GB" altLang="en-US" sz="1600" b="1" smtClean="0">
                <a:solidFill>
                  <a:srgbClr val="000066"/>
                </a:solidFill>
                <a:latin typeface="Times New Roman" panose="02020603050405020304" pitchFamily="18" charset="0"/>
                <a:cs typeface="Times New Roman" panose="02020603050405020304" pitchFamily="18" charset="0"/>
              </a:rPr>
              <a:t> with Regional Hubs – </a:t>
            </a:r>
            <a:br>
              <a:rPr lang="en-GB" altLang="en-US" sz="1600" b="1" smtClean="0">
                <a:solidFill>
                  <a:srgbClr val="000066"/>
                </a:solidFill>
                <a:latin typeface="Times New Roman" panose="02020603050405020304" pitchFamily="18" charset="0"/>
                <a:cs typeface="Times New Roman" panose="02020603050405020304" pitchFamily="18" charset="0"/>
              </a:rPr>
            </a:br>
            <a:r>
              <a:rPr lang="en-GB" altLang="en-US" sz="1600" b="1" smtClean="0">
                <a:solidFill>
                  <a:srgbClr val="000066"/>
                </a:solidFill>
                <a:latin typeface="Times New Roman" panose="02020603050405020304" pitchFamily="18" charset="0"/>
                <a:cs typeface="Times New Roman" panose="02020603050405020304" pitchFamily="18" charset="0"/>
              </a:rPr>
              <a:t>becoming the WMO</a:t>
            </a:r>
            <a:br>
              <a:rPr lang="en-GB" altLang="en-US" sz="1600" b="1" smtClean="0">
                <a:solidFill>
                  <a:srgbClr val="000066"/>
                </a:solidFill>
                <a:latin typeface="Times New Roman" panose="02020603050405020304" pitchFamily="18" charset="0"/>
                <a:cs typeface="Times New Roman" panose="02020603050405020304" pitchFamily="18" charset="0"/>
              </a:rPr>
            </a:br>
            <a:r>
              <a:rPr lang="en-GB" altLang="en-US" sz="1600" b="1" smtClean="0">
                <a:solidFill>
                  <a:srgbClr val="000066"/>
                </a:solidFill>
                <a:latin typeface="Times New Roman" panose="02020603050405020304" pitchFamily="18" charset="0"/>
                <a:cs typeface="Times New Roman" panose="02020603050405020304" pitchFamily="18" charset="0"/>
              </a:rPr>
              <a:t>Information System (WIS) </a:t>
            </a:r>
          </a:p>
        </p:txBody>
      </p:sp>
      <p:sp>
        <p:nvSpPr>
          <p:cNvPr id="10" name="TextBox 8"/>
          <p:cNvSpPr txBox="1">
            <a:spLocks noChangeArrowheads="1"/>
          </p:cNvSpPr>
          <p:nvPr/>
        </p:nvSpPr>
        <p:spPr bwMode="auto">
          <a:xfrm>
            <a:off x="179388" y="1804988"/>
            <a:ext cx="12430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50000"/>
              </a:spcBef>
              <a:spcAft>
                <a:spcPct val="0"/>
              </a:spcAft>
              <a:buClr>
                <a:srgbClr val="FF9900"/>
              </a:buClr>
              <a:buSzTx/>
              <a:buFont typeface="Wingdings" panose="05000000000000000000" pitchFamily="2" charset="2"/>
              <a:buNone/>
              <a:tabLst/>
              <a:defRPr/>
            </a:pPr>
            <a:r>
              <a:rPr kumimoji="0" lang="fr-CH" altLang="en-US" sz="2400" b="1" i="0" u="none" strike="noStrike" kern="0" cap="none" spc="0" normalizeH="0" baseline="0" noProof="0" smtClean="0">
                <a:ln>
                  <a:noFill/>
                </a:ln>
                <a:solidFill>
                  <a:srgbClr val="0070C0"/>
                </a:solidFill>
                <a:effectLst/>
                <a:uLnTx/>
                <a:uFillTx/>
                <a:latin typeface="Arial" panose="020B0604020202020204" pitchFamily="34" charset="0"/>
              </a:rPr>
              <a:t>WIGOS</a:t>
            </a:r>
            <a:endParaRPr kumimoji="0" lang="en-US" altLang="en-US" sz="2400" b="1" i="0" u="none" strike="noStrike" kern="0" cap="none" spc="0" normalizeH="0" baseline="0" noProof="0" smtClean="0">
              <a:ln>
                <a:noFill/>
              </a:ln>
              <a:solidFill>
                <a:srgbClr val="0070C0"/>
              </a:solidFill>
              <a:effectLst/>
              <a:uLnTx/>
              <a:uFillTx/>
              <a:latin typeface="Arial" panose="020B0604020202020204" pitchFamily="34" charset="0"/>
            </a:endParaRPr>
          </a:p>
        </p:txBody>
      </p:sp>
      <p:sp>
        <p:nvSpPr>
          <p:cNvPr id="11" name="TextBox 9"/>
          <p:cNvSpPr txBox="1">
            <a:spLocks noChangeArrowheads="1"/>
          </p:cNvSpPr>
          <p:nvPr/>
        </p:nvSpPr>
        <p:spPr bwMode="auto">
          <a:xfrm>
            <a:off x="419100" y="3067050"/>
            <a:ext cx="763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50000"/>
              </a:spcBef>
              <a:spcAft>
                <a:spcPct val="0"/>
              </a:spcAft>
              <a:buClr>
                <a:srgbClr val="FF9900"/>
              </a:buClr>
              <a:buSzTx/>
              <a:buFont typeface="Wingdings" panose="05000000000000000000" pitchFamily="2" charset="2"/>
              <a:buNone/>
              <a:tabLst/>
              <a:defRPr/>
            </a:pPr>
            <a:r>
              <a:rPr kumimoji="0" lang="fr-CH" altLang="en-US" sz="2400" b="1" i="0" u="none" strike="noStrike" kern="0" cap="none" spc="0" normalizeH="0" baseline="0" noProof="0" dirty="0" smtClean="0">
                <a:ln>
                  <a:noFill/>
                </a:ln>
                <a:solidFill>
                  <a:srgbClr val="00B050"/>
                </a:solidFill>
                <a:effectLst/>
                <a:uLnTx/>
                <a:uFillTx/>
                <a:latin typeface="Arial" panose="020B0604020202020204" pitchFamily="34" charset="0"/>
              </a:rPr>
              <a:t>WIS</a:t>
            </a:r>
            <a:endParaRPr kumimoji="0" lang="en-US" altLang="en-US" sz="2400" b="1" i="0" u="none" strike="noStrike" kern="0" cap="none" spc="0" normalizeH="0" baseline="0" noProof="0" dirty="0" smtClean="0">
              <a:ln>
                <a:noFill/>
              </a:ln>
              <a:solidFill>
                <a:srgbClr val="00B050"/>
              </a:solidFill>
              <a:effectLst/>
              <a:uLnTx/>
              <a:uFillTx/>
              <a:latin typeface="Arial" panose="020B0604020202020204" pitchFamily="34" charset="0"/>
            </a:endParaRPr>
          </a:p>
        </p:txBody>
      </p:sp>
      <p:sp>
        <p:nvSpPr>
          <p:cNvPr id="12" name="TextBox 10"/>
          <p:cNvSpPr txBox="1">
            <a:spLocks noChangeArrowheads="1"/>
          </p:cNvSpPr>
          <p:nvPr/>
        </p:nvSpPr>
        <p:spPr bwMode="auto">
          <a:xfrm>
            <a:off x="179388" y="4025900"/>
            <a:ext cx="1328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50000"/>
              </a:spcBef>
              <a:spcAft>
                <a:spcPct val="0"/>
              </a:spcAft>
              <a:buClr>
                <a:srgbClr val="FF9900"/>
              </a:buClr>
              <a:buSzTx/>
              <a:buFont typeface="Wingdings" panose="05000000000000000000" pitchFamily="2" charset="2"/>
              <a:buNone/>
              <a:tabLst/>
              <a:defRPr/>
            </a:pPr>
            <a:r>
              <a:rPr kumimoji="0" lang="fr-CH" altLang="en-US" sz="2400" b="1" i="0" u="none" strike="noStrike" kern="0" cap="none" spc="0" normalizeH="0" baseline="0" noProof="0" smtClean="0">
                <a:ln>
                  <a:noFill/>
                </a:ln>
                <a:solidFill>
                  <a:srgbClr val="FF0000"/>
                </a:solidFill>
                <a:effectLst/>
                <a:uLnTx/>
                <a:uFillTx/>
                <a:latin typeface="Arial" panose="020B0604020202020204" pitchFamily="34" charset="0"/>
              </a:rPr>
              <a:t>GDPFS</a:t>
            </a:r>
            <a:r>
              <a:rPr kumimoji="0" lang="fr-CH" altLang="en-US" sz="2400" b="0" i="0" u="none" strike="noStrike" kern="0" cap="none" spc="0" normalizeH="0" baseline="0" noProof="0" smtClean="0">
                <a:ln>
                  <a:noFill/>
                </a:ln>
                <a:solidFill>
                  <a:srgbClr val="000000"/>
                </a:solidFill>
                <a:effectLst/>
                <a:uLnTx/>
                <a:uFillTx/>
                <a:latin typeface="Arial" panose="020B0604020202020204" pitchFamily="34" charset="0"/>
              </a:rPr>
              <a:t> </a:t>
            </a:r>
            <a:endParaRPr kumimoji="0" lang="en-US" altLang="en-US" sz="24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13" name="TextBox 11"/>
          <p:cNvSpPr txBox="1">
            <a:spLocks noChangeArrowheads="1"/>
          </p:cNvSpPr>
          <p:nvPr/>
        </p:nvSpPr>
        <p:spPr bwMode="auto">
          <a:xfrm>
            <a:off x="22225" y="5175250"/>
            <a:ext cx="1400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50000"/>
              </a:spcBef>
              <a:spcAft>
                <a:spcPct val="0"/>
              </a:spcAft>
              <a:buClr>
                <a:srgbClr val="FF9900"/>
              </a:buClr>
              <a:buSzTx/>
              <a:buFont typeface="Wingdings" panose="05000000000000000000" pitchFamily="2" charset="2"/>
              <a:buNone/>
              <a:tabLst/>
              <a:defRPr/>
            </a:pPr>
            <a:r>
              <a:rPr kumimoji="0" lang="fr-CH" altLang="en-US" sz="2400" b="1" i="0" u="none" strike="noStrike" kern="0" cap="none" spc="0" normalizeH="0" baseline="0" noProof="0" dirty="0" smtClean="0">
                <a:ln>
                  <a:noFill/>
                </a:ln>
                <a:solidFill>
                  <a:srgbClr val="FF9900"/>
                </a:solidFill>
                <a:effectLst/>
                <a:uLnTx/>
                <a:uFillTx/>
                <a:latin typeface="Arial" panose="020B0604020202020204" pitchFamily="34" charset="0"/>
              </a:rPr>
              <a:t>Service </a:t>
            </a:r>
            <a:r>
              <a:rPr kumimoji="0" lang="fr-CH" altLang="en-US" sz="2400" b="1" i="0" u="none" strike="noStrike" kern="0" cap="none" spc="0" normalizeH="0" baseline="0" noProof="0" dirty="0" err="1" smtClean="0">
                <a:ln>
                  <a:noFill/>
                </a:ln>
                <a:solidFill>
                  <a:srgbClr val="FF9900"/>
                </a:solidFill>
                <a:effectLst/>
                <a:uLnTx/>
                <a:uFillTx/>
                <a:latin typeface="Arial" panose="020B0604020202020204" pitchFamily="34" charset="0"/>
              </a:rPr>
              <a:t>delivery</a:t>
            </a:r>
            <a:endParaRPr kumimoji="0" lang="en-US" altLang="en-US" sz="2400" b="1" i="0" u="none" strike="noStrike" kern="0" cap="none" spc="0" normalizeH="0" baseline="0" noProof="0" dirty="0" smtClean="0">
              <a:ln>
                <a:noFill/>
              </a:ln>
              <a:solidFill>
                <a:srgbClr val="FF9900"/>
              </a:solidFill>
              <a:effectLst/>
              <a:uLnTx/>
              <a:uFillTx/>
              <a:latin typeface="Arial" panose="020B0604020202020204" pitchFamily="34" charset="0"/>
            </a:endParaRPr>
          </a:p>
        </p:txBody>
      </p:sp>
    </p:spTree>
    <p:extLst>
      <p:ext uri="{BB962C8B-B14F-4D97-AF65-F5344CB8AC3E}">
        <p14:creationId xmlns:p14="http://schemas.microsoft.com/office/powerpoint/2010/main" val="1693837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WMO_WHITE_Powerpoint_en_fr</Template>
  <TotalTime>3117</TotalTime>
  <Words>3315</Words>
  <Application>Microsoft Office PowerPoint</Application>
  <PresentationFormat>On-screen Show (4:3)</PresentationFormat>
  <Paragraphs>344</Paragraphs>
  <Slides>33</Slides>
  <Notes>9</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33</vt:i4>
      </vt:variant>
    </vt:vector>
  </HeadingPairs>
  <TitlesOfParts>
    <vt:vector size="49" baseType="lpstr">
      <vt:lpstr>Arial Unicode MS</vt:lpstr>
      <vt:lpstr>MS Mincho</vt:lpstr>
      <vt:lpstr>ＭＳ Ｐゴシック</vt:lpstr>
      <vt:lpstr>PMingLiU</vt:lpstr>
      <vt:lpstr>宋体</vt:lpstr>
      <vt:lpstr>宋体</vt:lpstr>
      <vt:lpstr>Arial</vt:lpstr>
      <vt:lpstr>Arial Narrow</vt:lpstr>
      <vt:lpstr>Calibri</vt:lpstr>
      <vt:lpstr>Courier New</vt:lpstr>
      <vt:lpstr>Times</vt:lpstr>
      <vt:lpstr>Times New Roman</vt:lpstr>
      <vt:lpstr>Verdana</vt:lpstr>
      <vt:lpstr>Wingdings</vt:lpstr>
      <vt:lpstr>WMO_WHITE_Powerpoint_en_fr</vt:lpstr>
      <vt:lpstr>1_WMO_WHITE_Powerpoint_en_fr</vt:lpstr>
      <vt:lpstr>PowerPoint Presentation</vt:lpstr>
      <vt:lpstr>What do NMHSs produce?</vt:lpstr>
      <vt:lpstr>Weather: A basic function of NMHSs &amp; a core business of WMO </vt:lpstr>
      <vt:lpstr>Weather: A basic function of NMHSs &amp; a core business of WMO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SWFDP &amp; its framework and 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UN-ISDR: Sendai Framework for DRR 2015-2030</vt:lpstr>
      <vt:lpstr>UN-ISDR: Sendai Framework for DRR 2015-2030</vt:lpstr>
      <vt:lpstr>UNFCCC: 2015 Paris Agreement </vt:lpstr>
      <vt:lpstr>The 2030 Agenda for Sustainable Development: SDGs versus weather, climate &amp; water </vt:lpstr>
    </vt:vector>
  </TitlesOfParts>
  <Company>World Meteorological Organization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Jochen Luther</dc:creator>
  <cp:lastModifiedBy>msgtr17</cp:lastModifiedBy>
  <cp:revision>294</cp:revision>
  <cp:lastPrinted>2016-10-20T07:21:01Z</cp:lastPrinted>
  <dcterms:created xsi:type="dcterms:W3CDTF">2016-10-05T07:13:43Z</dcterms:created>
  <dcterms:modified xsi:type="dcterms:W3CDTF">2016-10-27T06:52:25Z</dcterms:modified>
</cp:coreProperties>
</file>